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6" r:id="rId3"/>
    <p:sldId id="267" r:id="rId4"/>
    <p:sldId id="257" r:id="rId5"/>
    <p:sldId id="258" r:id="rId6"/>
    <p:sldId id="259" r:id="rId7"/>
    <p:sldId id="260" r:id="rId8"/>
    <p:sldId id="261" r:id="rId9"/>
    <p:sldId id="262" r:id="rId10"/>
    <p:sldId id="278" r:id="rId11"/>
    <p:sldId id="277" r:id="rId12"/>
    <p:sldId id="271" r:id="rId13"/>
    <p:sldId id="274" r:id="rId14"/>
    <p:sldId id="279"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984" autoAdjust="0"/>
    <p:restoredTop sz="94660"/>
  </p:normalViewPr>
  <p:slideViewPr>
    <p:cSldViewPr snapToGrid="0">
      <p:cViewPr varScale="1">
        <p:scale>
          <a:sx n="112" d="100"/>
          <a:sy n="112" d="100"/>
        </p:scale>
        <p:origin x="187"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6725"/>
          </a:xfrm>
          <a:prstGeom prst="rect">
            <a:avLst/>
          </a:prstGeom>
        </p:spPr>
        <p:txBody>
          <a:bodyPr vert="horz" lIns="91427" tIns="45713" rIns="91427" bIns="45713" rtlCol="0"/>
          <a:lstStyle>
            <a:lvl1pPr algn="l">
              <a:defRPr sz="1200"/>
            </a:lvl1pPr>
          </a:lstStyle>
          <a:p>
            <a:endParaRPr lang="en-US"/>
          </a:p>
        </p:txBody>
      </p:sp>
      <p:sp>
        <p:nvSpPr>
          <p:cNvPr id="3" name="Date Placeholder 2"/>
          <p:cNvSpPr>
            <a:spLocks noGrp="1"/>
          </p:cNvSpPr>
          <p:nvPr>
            <p:ph type="dt" idx="1"/>
          </p:nvPr>
        </p:nvSpPr>
        <p:spPr>
          <a:xfrm>
            <a:off x="3970339" y="1"/>
            <a:ext cx="3038475" cy="466725"/>
          </a:xfrm>
          <a:prstGeom prst="rect">
            <a:avLst/>
          </a:prstGeom>
        </p:spPr>
        <p:txBody>
          <a:bodyPr vert="horz" lIns="91427" tIns="45713" rIns="91427" bIns="45713" rtlCol="0"/>
          <a:lstStyle>
            <a:lvl1pPr algn="r">
              <a:defRPr sz="1200"/>
            </a:lvl1pPr>
          </a:lstStyle>
          <a:p>
            <a:fld id="{A62706E8-5717-464E-9916-5BAEF03E32C9}" type="datetimeFigureOut">
              <a:rPr lang="en-US" smtClean="0"/>
              <a:t>12/21/2023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27" tIns="45713" rIns="91427" bIns="45713" rtlCol="0" anchor="ctr"/>
          <a:lstStyle/>
          <a:p>
            <a:endParaRPr lang="en-US"/>
          </a:p>
        </p:txBody>
      </p:sp>
      <p:sp>
        <p:nvSpPr>
          <p:cNvPr id="5" name="Notes Placeholder 4"/>
          <p:cNvSpPr>
            <a:spLocks noGrp="1"/>
          </p:cNvSpPr>
          <p:nvPr>
            <p:ph type="body" sz="quarter" idx="3"/>
          </p:nvPr>
        </p:nvSpPr>
        <p:spPr>
          <a:xfrm>
            <a:off x="701676" y="4473575"/>
            <a:ext cx="5607050" cy="3660775"/>
          </a:xfrm>
          <a:prstGeom prst="rect">
            <a:avLst/>
          </a:prstGeom>
        </p:spPr>
        <p:txBody>
          <a:bodyPr vert="horz" lIns="91427" tIns="45713" rIns="91427" bIns="45713"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676"/>
            <a:ext cx="3038475" cy="466725"/>
          </a:xfrm>
          <a:prstGeom prst="rect">
            <a:avLst/>
          </a:prstGeom>
        </p:spPr>
        <p:txBody>
          <a:bodyPr vert="horz" lIns="91427" tIns="45713" rIns="91427" bIns="45713" rtlCol="0" anchor="b"/>
          <a:lstStyle>
            <a:lvl1pPr algn="l">
              <a:defRPr sz="1200"/>
            </a:lvl1pPr>
          </a:lstStyle>
          <a:p>
            <a:endParaRPr lang="en-US"/>
          </a:p>
        </p:txBody>
      </p:sp>
      <p:sp>
        <p:nvSpPr>
          <p:cNvPr id="7" name="Slide Number Placeholder 6"/>
          <p:cNvSpPr>
            <a:spLocks noGrp="1"/>
          </p:cNvSpPr>
          <p:nvPr>
            <p:ph type="sldNum" sz="quarter" idx="5"/>
          </p:nvPr>
        </p:nvSpPr>
        <p:spPr>
          <a:xfrm>
            <a:off x="3970339" y="8829676"/>
            <a:ext cx="3038475" cy="466725"/>
          </a:xfrm>
          <a:prstGeom prst="rect">
            <a:avLst/>
          </a:prstGeom>
        </p:spPr>
        <p:txBody>
          <a:bodyPr vert="horz" lIns="91427" tIns="45713" rIns="91427" bIns="45713" rtlCol="0" anchor="b"/>
          <a:lstStyle>
            <a:lvl1pPr algn="r">
              <a:defRPr sz="1200"/>
            </a:lvl1pPr>
          </a:lstStyle>
          <a:p>
            <a:fld id="{4CD6FDA5-CF6A-487C-B723-485D70761349}" type="slidenum">
              <a:rPr lang="en-US" smtClean="0"/>
              <a:t>‹#›</a:t>
            </a:fld>
            <a:endParaRPr lang="en-US"/>
          </a:p>
        </p:txBody>
      </p:sp>
    </p:spTree>
    <p:extLst>
      <p:ext uri="{BB962C8B-B14F-4D97-AF65-F5344CB8AC3E}">
        <p14:creationId xmlns:p14="http://schemas.microsoft.com/office/powerpoint/2010/main" val="3233505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BCD01E-83FE-407A-BFE3-730B43E7A898}" type="datetime1">
              <a:rPr lang="en-US" smtClean="0"/>
              <a:t>12/21/2023</a:t>
            </a:fld>
            <a:endParaRPr lang="en-US"/>
          </a:p>
        </p:txBody>
      </p:sp>
      <p:sp>
        <p:nvSpPr>
          <p:cNvPr id="5" name="Footer Placeholder 4"/>
          <p:cNvSpPr>
            <a:spLocks noGrp="1"/>
          </p:cNvSpPr>
          <p:nvPr>
            <p:ph type="ftr" sz="quarter" idx="11"/>
          </p:nvPr>
        </p:nvSpPr>
        <p:spPr/>
        <p:txBody>
          <a:bodyPr/>
          <a:lstStyle/>
          <a:p>
            <a:r>
              <a:rPr lang="en-US" smtClean="0"/>
              <a:t>DRAFT - Advisory, Consultative and Deliberative</a:t>
            </a:r>
            <a:endParaRPr lang="en-US"/>
          </a:p>
        </p:txBody>
      </p:sp>
      <p:sp>
        <p:nvSpPr>
          <p:cNvPr id="6" name="Slide Number Placeholder 5"/>
          <p:cNvSpPr>
            <a:spLocks noGrp="1"/>
          </p:cNvSpPr>
          <p:nvPr>
            <p:ph type="sldNum" sz="quarter" idx="12"/>
          </p:nvPr>
        </p:nvSpPr>
        <p:spPr/>
        <p:txBody>
          <a:bodyPr/>
          <a:lstStyle/>
          <a:p>
            <a:fld id="{D3E8D194-9187-4849-9BC7-3B2B9E9A49C3}" type="slidenum">
              <a:rPr lang="en-US" smtClean="0"/>
              <a:t>‹#›</a:t>
            </a:fld>
            <a:endParaRPr lang="en-US"/>
          </a:p>
        </p:txBody>
      </p:sp>
    </p:spTree>
    <p:extLst>
      <p:ext uri="{BB962C8B-B14F-4D97-AF65-F5344CB8AC3E}">
        <p14:creationId xmlns:p14="http://schemas.microsoft.com/office/powerpoint/2010/main" val="4237929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553A3D-BDD1-470B-BCE3-4B759A5F04B5}" type="datetime1">
              <a:rPr lang="en-US" smtClean="0"/>
              <a:t>12/21/2023</a:t>
            </a:fld>
            <a:endParaRPr lang="en-US"/>
          </a:p>
        </p:txBody>
      </p:sp>
      <p:sp>
        <p:nvSpPr>
          <p:cNvPr id="5" name="Footer Placeholder 4"/>
          <p:cNvSpPr>
            <a:spLocks noGrp="1"/>
          </p:cNvSpPr>
          <p:nvPr>
            <p:ph type="ftr" sz="quarter" idx="11"/>
          </p:nvPr>
        </p:nvSpPr>
        <p:spPr/>
        <p:txBody>
          <a:bodyPr/>
          <a:lstStyle/>
          <a:p>
            <a:r>
              <a:rPr lang="en-US" smtClean="0"/>
              <a:t>DRAFT - Advisory, Consultative and Deliberative</a:t>
            </a:r>
            <a:endParaRPr lang="en-US"/>
          </a:p>
        </p:txBody>
      </p:sp>
      <p:sp>
        <p:nvSpPr>
          <p:cNvPr id="6" name="Slide Number Placeholder 5"/>
          <p:cNvSpPr>
            <a:spLocks noGrp="1"/>
          </p:cNvSpPr>
          <p:nvPr>
            <p:ph type="sldNum" sz="quarter" idx="12"/>
          </p:nvPr>
        </p:nvSpPr>
        <p:spPr/>
        <p:txBody>
          <a:bodyPr/>
          <a:lstStyle/>
          <a:p>
            <a:fld id="{D3E8D194-9187-4849-9BC7-3B2B9E9A49C3}" type="slidenum">
              <a:rPr lang="en-US" smtClean="0"/>
              <a:t>‹#›</a:t>
            </a:fld>
            <a:endParaRPr lang="en-US"/>
          </a:p>
        </p:txBody>
      </p:sp>
    </p:spTree>
    <p:extLst>
      <p:ext uri="{BB962C8B-B14F-4D97-AF65-F5344CB8AC3E}">
        <p14:creationId xmlns:p14="http://schemas.microsoft.com/office/powerpoint/2010/main" val="1211440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2ECECF-97C8-47F6-ACBF-0976D798B348}" type="datetime1">
              <a:rPr lang="en-US" smtClean="0"/>
              <a:t>12/21/2023</a:t>
            </a:fld>
            <a:endParaRPr lang="en-US"/>
          </a:p>
        </p:txBody>
      </p:sp>
      <p:sp>
        <p:nvSpPr>
          <p:cNvPr id="5" name="Footer Placeholder 4"/>
          <p:cNvSpPr>
            <a:spLocks noGrp="1"/>
          </p:cNvSpPr>
          <p:nvPr>
            <p:ph type="ftr" sz="quarter" idx="11"/>
          </p:nvPr>
        </p:nvSpPr>
        <p:spPr/>
        <p:txBody>
          <a:bodyPr/>
          <a:lstStyle/>
          <a:p>
            <a:r>
              <a:rPr lang="en-US" smtClean="0"/>
              <a:t>DRAFT - Advisory, Consultative and Deliberative</a:t>
            </a:r>
            <a:endParaRPr lang="en-US"/>
          </a:p>
        </p:txBody>
      </p:sp>
      <p:sp>
        <p:nvSpPr>
          <p:cNvPr id="6" name="Slide Number Placeholder 5"/>
          <p:cNvSpPr>
            <a:spLocks noGrp="1"/>
          </p:cNvSpPr>
          <p:nvPr>
            <p:ph type="sldNum" sz="quarter" idx="12"/>
          </p:nvPr>
        </p:nvSpPr>
        <p:spPr/>
        <p:txBody>
          <a:bodyPr/>
          <a:lstStyle/>
          <a:p>
            <a:fld id="{D3E8D194-9187-4849-9BC7-3B2B9E9A49C3}" type="slidenum">
              <a:rPr lang="en-US" smtClean="0"/>
              <a:t>‹#›</a:t>
            </a:fld>
            <a:endParaRPr lang="en-US"/>
          </a:p>
        </p:txBody>
      </p:sp>
    </p:spTree>
    <p:extLst>
      <p:ext uri="{BB962C8B-B14F-4D97-AF65-F5344CB8AC3E}">
        <p14:creationId xmlns:p14="http://schemas.microsoft.com/office/powerpoint/2010/main" val="3670523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5C37B9-2288-4FDF-BC19-23FCDE081354}" type="datetime1">
              <a:rPr lang="en-US" smtClean="0"/>
              <a:t>12/21/2023</a:t>
            </a:fld>
            <a:endParaRPr lang="en-US"/>
          </a:p>
        </p:txBody>
      </p:sp>
      <p:sp>
        <p:nvSpPr>
          <p:cNvPr id="5" name="Footer Placeholder 4"/>
          <p:cNvSpPr>
            <a:spLocks noGrp="1"/>
          </p:cNvSpPr>
          <p:nvPr>
            <p:ph type="ftr" sz="quarter" idx="11"/>
          </p:nvPr>
        </p:nvSpPr>
        <p:spPr/>
        <p:txBody>
          <a:bodyPr/>
          <a:lstStyle/>
          <a:p>
            <a:r>
              <a:rPr lang="en-US" smtClean="0"/>
              <a:t>DRAFT - Advisory, Consultative and Deliberative</a:t>
            </a:r>
            <a:endParaRPr lang="en-US"/>
          </a:p>
        </p:txBody>
      </p:sp>
      <p:sp>
        <p:nvSpPr>
          <p:cNvPr id="6" name="Slide Number Placeholder 5"/>
          <p:cNvSpPr>
            <a:spLocks noGrp="1"/>
          </p:cNvSpPr>
          <p:nvPr>
            <p:ph type="sldNum" sz="quarter" idx="12"/>
          </p:nvPr>
        </p:nvSpPr>
        <p:spPr/>
        <p:txBody>
          <a:bodyPr/>
          <a:lstStyle/>
          <a:p>
            <a:fld id="{D3E8D194-9187-4849-9BC7-3B2B9E9A49C3}" type="slidenum">
              <a:rPr lang="en-US" smtClean="0"/>
              <a:t>‹#›</a:t>
            </a:fld>
            <a:endParaRPr lang="en-US"/>
          </a:p>
        </p:txBody>
      </p:sp>
    </p:spTree>
    <p:extLst>
      <p:ext uri="{BB962C8B-B14F-4D97-AF65-F5344CB8AC3E}">
        <p14:creationId xmlns:p14="http://schemas.microsoft.com/office/powerpoint/2010/main" val="3284941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CC58153-5157-4373-A563-B920808CB959}" type="datetime1">
              <a:rPr lang="en-US" smtClean="0"/>
              <a:t>12/21/2023</a:t>
            </a:fld>
            <a:endParaRPr lang="en-US"/>
          </a:p>
        </p:txBody>
      </p:sp>
      <p:sp>
        <p:nvSpPr>
          <p:cNvPr id="5" name="Footer Placeholder 4"/>
          <p:cNvSpPr>
            <a:spLocks noGrp="1"/>
          </p:cNvSpPr>
          <p:nvPr>
            <p:ph type="ftr" sz="quarter" idx="11"/>
          </p:nvPr>
        </p:nvSpPr>
        <p:spPr/>
        <p:txBody>
          <a:bodyPr/>
          <a:lstStyle/>
          <a:p>
            <a:r>
              <a:rPr lang="en-US" smtClean="0"/>
              <a:t>DRAFT - Advisory, Consultative and Deliberative</a:t>
            </a:r>
            <a:endParaRPr lang="en-US"/>
          </a:p>
        </p:txBody>
      </p:sp>
      <p:sp>
        <p:nvSpPr>
          <p:cNvPr id="6" name="Slide Number Placeholder 5"/>
          <p:cNvSpPr>
            <a:spLocks noGrp="1"/>
          </p:cNvSpPr>
          <p:nvPr>
            <p:ph type="sldNum" sz="quarter" idx="12"/>
          </p:nvPr>
        </p:nvSpPr>
        <p:spPr/>
        <p:txBody>
          <a:bodyPr/>
          <a:lstStyle/>
          <a:p>
            <a:fld id="{D3E8D194-9187-4849-9BC7-3B2B9E9A49C3}" type="slidenum">
              <a:rPr lang="en-US" smtClean="0"/>
              <a:t>‹#›</a:t>
            </a:fld>
            <a:endParaRPr lang="en-US"/>
          </a:p>
        </p:txBody>
      </p:sp>
    </p:spTree>
    <p:extLst>
      <p:ext uri="{BB962C8B-B14F-4D97-AF65-F5344CB8AC3E}">
        <p14:creationId xmlns:p14="http://schemas.microsoft.com/office/powerpoint/2010/main" val="1516180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B7258F-2B21-41CB-8573-6CA7C166F45D}" type="datetime1">
              <a:rPr lang="en-US" smtClean="0"/>
              <a:t>12/21/2023</a:t>
            </a:fld>
            <a:endParaRPr lang="en-US"/>
          </a:p>
        </p:txBody>
      </p:sp>
      <p:sp>
        <p:nvSpPr>
          <p:cNvPr id="6" name="Footer Placeholder 5"/>
          <p:cNvSpPr>
            <a:spLocks noGrp="1"/>
          </p:cNvSpPr>
          <p:nvPr>
            <p:ph type="ftr" sz="quarter" idx="11"/>
          </p:nvPr>
        </p:nvSpPr>
        <p:spPr/>
        <p:txBody>
          <a:bodyPr/>
          <a:lstStyle/>
          <a:p>
            <a:r>
              <a:rPr lang="en-US" smtClean="0"/>
              <a:t>DRAFT - Advisory, Consultative and Deliberative</a:t>
            </a:r>
            <a:endParaRPr lang="en-US"/>
          </a:p>
        </p:txBody>
      </p:sp>
      <p:sp>
        <p:nvSpPr>
          <p:cNvPr id="7" name="Slide Number Placeholder 6"/>
          <p:cNvSpPr>
            <a:spLocks noGrp="1"/>
          </p:cNvSpPr>
          <p:nvPr>
            <p:ph type="sldNum" sz="quarter" idx="12"/>
          </p:nvPr>
        </p:nvSpPr>
        <p:spPr/>
        <p:txBody>
          <a:bodyPr/>
          <a:lstStyle/>
          <a:p>
            <a:fld id="{D3E8D194-9187-4849-9BC7-3B2B9E9A49C3}" type="slidenum">
              <a:rPr lang="en-US" smtClean="0"/>
              <a:t>‹#›</a:t>
            </a:fld>
            <a:endParaRPr lang="en-US"/>
          </a:p>
        </p:txBody>
      </p:sp>
    </p:spTree>
    <p:extLst>
      <p:ext uri="{BB962C8B-B14F-4D97-AF65-F5344CB8AC3E}">
        <p14:creationId xmlns:p14="http://schemas.microsoft.com/office/powerpoint/2010/main" val="2022927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43B9DC-93DC-46B7-8478-F6E474FD2FC0}" type="datetime1">
              <a:rPr lang="en-US" smtClean="0"/>
              <a:t>12/21/2023</a:t>
            </a:fld>
            <a:endParaRPr lang="en-US"/>
          </a:p>
        </p:txBody>
      </p:sp>
      <p:sp>
        <p:nvSpPr>
          <p:cNvPr id="8" name="Footer Placeholder 7"/>
          <p:cNvSpPr>
            <a:spLocks noGrp="1"/>
          </p:cNvSpPr>
          <p:nvPr>
            <p:ph type="ftr" sz="quarter" idx="11"/>
          </p:nvPr>
        </p:nvSpPr>
        <p:spPr/>
        <p:txBody>
          <a:bodyPr/>
          <a:lstStyle/>
          <a:p>
            <a:r>
              <a:rPr lang="en-US" smtClean="0"/>
              <a:t>DRAFT - Advisory, Consultative and Deliberative</a:t>
            </a:r>
            <a:endParaRPr lang="en-US"/>
          </a:p>
        </p:txBody>
      </p:sp>
      <p:sp>
        <p:nvSpPr>
          <p:cNvPr id="9" name="Slide Number Placeholder 8"/>
          <p:cNvSpPr>
            <a:spLocks noGrp="1"/>
          </p:cNvSpPr>
          <p:nvPr>
            <p:ph type="sldNum" sz="quarter" idx="12"/>
          </p:nvPr>
        </p:nvSpPr>
        <p:spPr/>
        <p:txBody>
          <a:bodyPr/>
          <a:lstStyle/>
          <a:p>
            <a:fld id="{D3E8D194-9187-4849-9BC7-3B2B9E9A49C3}" type="slidenum">
              <a:rPr lang="en-US" smtClean="0"/>
              <a:t>‹#›</a:t>
            </a:fld>
            <a:endParaRPr lang="en-US"/>
          </a:p>
        </p:txBody>
      </p:sp>
    </p:spTree>
    <p:extLst>
      <p:ext uri="{BB962C8B-B14F-4D97-AF65-F5344CB8AC3E}">
        <p14:creationId xmlns:p14="http://schemas.microsoft.com/office/powerpoint/2010/main" val="2426743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298803-29F1-4B7E-8234-0F42DFE51C2F}" type="datetime1">
              <a:rPr lang="en-US" smtClean="0"/>
              <a:t>12/21/2023</a:t>
            </a:fld>
            <a:endParaRPr lang="en-US"/>
          </a:p>
        </p:txBody>
      </p:sp>
      <p:sp>
        <p:nvSpPr>
          <p:cNvPr id="4" name="Footer Placeholder 3"/>
          <p:cNvSpPr>
            <a:spLocks noGrp="1"/>
          </p:cNvSpPr>
          <p:nvPr>
            <p:ph type="ftr" sz="quarter" idx="11"/>
          </p:nvPr>
        </p:nvSpPr>
        <p:spPr/>
        <p:txBody>
          <a:bodyPr/>
          <a:lstStyle/>
          <a:p>
            <a:r>
              <a:rPr lang="en-US" smtClean="0"/>
              <a:t>DRAFT - Advisory, Consultative and Deliberative</a:t>
            </a:r>
            <a:endParaRPr lang="en-US"/>
          </a:p>
        </p:txBody>
      </p:sp>
      <p:sp>
        <p:nvSpPr>
          <p:cNvPr id="5" name="Slide Number Placeholder 4"/>
          <p:cNvSpPr>
            <a:spLocks noGrp="1"/>
          </p:cNvSpPr>
          <p:nvPr>
            <p:ph type="sldNum" sz="quarter" idx="12"/>
          </p:nvPr>
        </p:nvSpPr>
        <p:spPr/>
        <p:txBody>
          <a:bodyPr/>
          <a:lstStyle/>
          <a:p>
            <a:fld id="{D3E8D194-9187-4849-9BC7-3B2B9E9A49C3}" type="slidenum">
              <a:rPr lang="en-US" smtClean="0"/>
              <a:t>‹#›</a:t>
            </a:fld>
            <a:endParaRPr lang="en-US"/>
          </a:p>
        </p:txBody>
      </p:sp>
    </p:spTree>
    <p:extLst>
      <p:ext uri="{BB962C8B-B14F-4D97-AF65-F5344CB8AC3E}">
        <p14:creationId xmlns:p14="http://schemas.microsoft.com/office/powerpoint/2010/main" val="1585238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3D59DF-577F-48F8-A68D-AD2D2BAC88CF}" type="datetime1">
              <a:rPr lang="en-US" smtClean="0"/>
              <a:t>12/21/2023</a:t>
            </a:fld>
            <a:endParaRPr lang="en-US"/>
          </a:p>
        </p:txBody>
      </p:sp>
      <p:sp>
        <p:nvSpPr>
          <p:cNvPr id="3" name="Footer Placeholder 2"/>
          <p:cNvSpPr>
            <a:spLocks noGrp="1"/>
          </p:cNvSpPr>
          <p:nvPr>
            <p:ph type="ftr" sz="quarter" idx="11"/>
          </p:nvPr>
        </p:nvSpPr>
        <p:spPr/>
        <p:txBody>
          <a:bodyPr/>
          <a:lstStyle/>
          <a:p>
            <a:r>
              <a:rPr lang="en-US" smtClean="0"/>
              <a:t>DRAFT - Advisory, Consultative and Deliberative</a:t>
            </a:r>
            <a:endParaRPr lang="en-US"/>
          </a:p>
        </p:txBody>
      </p:sp>
      <p:sp>
        <p:nvSpPr>
          <p:cNvPr id="4" name="Slide Number Placeholder 3"/>
          <p:cNvSpPr>
            <a:spLocks noGrp="1"/>
          </p:cNvSpPr>
          <p:nvPr>
            <p:ph type="sldNum" sz="quarter" idx="12"/>
          </p:nvPr>
        </p:nvSpPr>
        <p:spPr/>
        <p:txBody>
          <a:bodyPr/>
          <a:lstStyle/>
          <a:p>
            <a:fld id="{D3E8D194-9187-4849-9BC7-3B2B9E9A49C3}" type="slidenum">
              <a:rPr lang="en-US" smtClean="0"/>
              <a:t>‹#›</a:t>
            </a:fld>
            <a:endParaRPr lang="en-US"/>
          </a:p>
        </p:txBody>
      </p:sp>
    </p:spTree>
    <p:extLst>
      <p:ext uri="{BB962C8B-B14F-4D97-AF65-F5344CB8AC3E}">
        <p14:creationId xmlns:p14="http://schemas.microsoft.com/office/powerpoint/2010/main" val="582067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0206715-C300-4FE0-A479-AD3A722D4EF6}" type="datetime1">
              <a:rPr lang="en-US" smtClean="0"/>
              <a:t>12/21/2023</a:t>
            </a:fld>
            <a:endParaRPr lang="en-US"/>
          </a:p>
        </p:txBody>
      </p:sp>
      <p:sp>
        <p:nvSpPr>
          <p:cNvPr id="6" name="Footer Placeholder 5"/>
          <p:cNvSpPr>
            <a:spLocks noGrp="1"/>
          </p:cNvSpPr>
          <p:nvPr>
            <p:ph type="ftr" sz="quarter" idx="11"/>
          </p:nvPr>
        </p:nvSpPr>
        <p:spPr/>
        <p:txBody>
          <a:bodyPr/>
          <a:lstStyle/>
          <a:p>
            <a:r>
              <a:rPr lang="en-US" smtClean="0"/>
              <a:t>DRAFT - Advisory, Consultative and Deliberative</a:t>
            </a:r>
            <a:endParaRPr lang="en-US"/>
          </a:p>
        </p:txBody>
      </p:sp>
      <p:sp>
        <p:nvSpPr>
          <p:cNvPr id="7" name="Slide Number Placeholder 6"/>
          <p:cNvSpPr>
            <a:spLocks noGrp="1"/>
          </p:cNvSpPr>
          <p:nvPr>
            <p:ph type="sldNum" sz="quarter" idx="12"/>
          </p:nvPr>
        </p:nvSpPr>
        <p:spPr/>
        <p:txBody>
          <a:bodyPr/>
          <a:lstStyle/>
          <a:p>
            <a:fld id="{D3E8D194-9187-4849-9BC7-3B2B9E9A49C3}" type="slidenum">
              <a:rPr lang="en-US" smtClean="0"/>
              <a:t>‹#›</a:t>
            </a:fld>
            <a:endParaRPr lang="en-US"/>
          </a:p>
        </p:txBody>
      </p:sp>
    </p:spTree>
    <p:extLst>
      <p:ext uri="{BB962C8B-B14F-4D97-AF65-F5344CB8AC3E}">
        <p14:creationId xmlns:p14="http://schemas.microsoft.com/office/powerpoint/2010/main" val="194885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ACD232-AF1C-49D2-B657-8EC1C1891A98}" type="datetime1">
              <a:rPr lang="en-US" smtClean="0"/>
              <a:t>12/21/2023</a:t>
            </a:fld>
            <a:endParaRPr lang="en-US"/>
          </a:p>
        </p:txBody>
      </p:sp>
      <p:sp>
        <p:nvSpPr>
          <p:cNvPr id="6" name="Footer Placeholder 5"/>
          <p:cNvSpPr>
            <a:spLocks noGrp="1"/>
          </p:cNvSpPr>
          <p:nvPr>
            <p:ph type="ftr" sz="quarter" idx="11"/>
          </p:nvPr>
        </p:nvSpPr>
        <p:spPr/>
        <p:txBody>
          <a:bodyPr/>
          <a:lstStyle/>
          <a:p>
            <a:r>
              <a:rPr lang="en-US" smtClean="0"/>
              <a:t>DRAFT - Advisory, Consultative and Deliberative</a:t>
            </a:r>
            <a:endParaRPr lang="en-US"/>
          </a:p>
        </p:txBody>
      </p:sp>
      <p:sp>
        <p:nvSpPr>
          <p:cNvPr id="7" name="Slide Number Placeholder 6"/>
          <p:cNvSpPr>
            <a:spLocks noGrp="1"/>
          </p:cNvSpPr>
          <p:nvPr>
            <p:ph type="sldNum" sz="quarter" idx="12"/>
          </p:nvPr>
        </p:nvSpPr>
        <p:spPr/>
        <p:txBody>
          <a:bodyPr/>
          <a:lstStyle/>
          <a:p>
            <a:fld id="{D3E8D194-9187-4849-9BC7-3B2B9E9A49C3}" type="slidenum">
              <a:rPr lang="en-US" smtClean="0"/>
              <a:t>‹#›</a:t>
            </a:fld>
            <a:endParaRPr lang="en-US"/>
          </a:p>
        </p:txBody>
      </p:sp>
    </p:spTree>
    <p:extLst>
      <p:ext uri="{BB962C8B-B14F-4D97-AF65-F5344CB8AC3E}">
        <p14:creationId xmlns:p14="http://schemas.microsoft.com/office/powerpoint/2010/main" val="1118115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F8C57D-4843-440E-92BE-0104883CE221}" type="datetime1">
              <a:rPr lang="en-US" smtClean="0"/>
              <a:t>12/21/2023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DRAFT - Advisory, Consultative and Deliberative</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E8D194-9187-4849-9BC7-3B2B9E9A49C3}" type="slidenum">
              <a:rPr lang="en-US" smtClean="0"/>
              <a:t>‹#›</a:t>
            </a:fld>
            <a:endParaRPr lang="en-US"/>
          </a:p>
        </p:txBody>
      </p:sp>
    </p:spTree>
    <p:extLst>
      <p:ext uri="{BB962C8B-B14F-4D97-AF65-F5344CB8AC3E}">
        <p14:creationId xmlns:p14="http://schemas.microsoft.com/office/powerpoint/2010/main" val="13857522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Stay NJ</a:t>
            </a:r>
            <a:endParaRPr lang="en-US" dirty="0"/>
          </a:p>
        </p:txBody>
      </p:sp>
      <p:sp>
        <p:nvSpPr>
          <p:cNvPr id="3" name="Subtitle 2"/>
          <p:cNvSpPr>
            <a:spLocks noGrp="1"/>
          </p:cNvSpPr>
          <p:nvPr>
            <p:ph type="subTitle" idx="1"/>
          </p:nvPr>
        </p:nvSpPr>
        <p:spPr/>
        <p:txBody>
          <a:bodyPr/>
          <a:lstStyle/>
          <a:p>
            <a:r>
              <a:rPr lang="en-US" dirty="0" smtClean="0"/>
              <a:t>P.L. 2023 CH. 75</a:t>
            </a:r>
            <a:endParaRPr lang="en-US" dirty="0"/>
          </a:p>
        </p:txBody>
      </p:sp>
    </p:spTree>
    <p:extLst>
      <p:ext uri="{BB962C8B-B14F-4D97-AF65-F5344CB8AC3E}">
        <p14:creationId xmlns:p14="http://schemas.microsoft.com/office/powerpoint/2010/main" val="4738071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Differences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Stay NJ</a:t>
            </a:r>
          </a:p>
          <a:p>
            <a:pPr lvl="1"/>
            <a:r>
              <a:rPr lang="en-US" dirty="0" smtClean="0">
                <a:solidFill>
                  <a:srgbClr val="FF0000"/>
                </a:solidFill>
              </a:rPr>
              <a:t>Payment method – property tax credit (quarterly)</a:t>
            </a:r>
          </a:p>
          <a:p>
            <a:pPr lvl="1"/>
            <a:r>
              <a:rPr lang="en-US" dirty="0" smtClean="0"/>
              <a:t>Program year – </a:t>
            </a:r>
            <a:r>
              <a:rPr lang="en-US" dirty="0"/>
              <a:t>most recent tax year </a:t>
            </a:r>
            <a:endParaRPr lang="en-US" dirty="0" smtClean="0">
              <a:solidFill>
                <a:srgbClr val="FF0000"/>
              </a:solidFill>
            </a:endParaRPr>
          </a:p>
          <a:p>
            <a:pPr lvl="1"/>
            <a:r>
              <a:rPr lang="en-US" dirty="0" smtClean="0"/>
              <a:t>Definition of income – NJ income</a:t>
            </a:r>
          </a:p>
          <a:p>
            <a:r>
              <a:rPr lang="en-US" dirty="0" smtClean="0"/>
              <a:t>ANCHOR</a:t>
            </a:r>
          </a:p>
          <a:p>
            <a:pPr lvl="1"/>
            <a:r>
              <a:rPr lang="en-US" dirty="0" smtClean="0"/>
              <a:t>Payment method – check or direct deposit (Director has flexibility)</a:t>
            </a:r>
          </a:p>
          <a:p>
            <a:pPr lvl="1"/>
            <a:r>
              <a:rPr lang="en-US" dirty="0" smtClean="0">
                <a:solidFill>
                  <a:srgbClr val="FF0000"/>
                </a:solidFill>
              </a:rPr>
              <a:t>Program year – </a:t>
            </a:r>
            <a:r>
              <a:rPr lang="en-US" dirty="0">
                <a:solidFill>
                  <a:srgbClr val="FF0000"/>
                </a:solidFill>
              </a:rPr>
              <a:t>two years prior (2023 benefit based on 2020TY</a:t>
            </a:r>
            <a:r>
              <a:rPr lang="en-US" dirty="0" smtClean="0">
                <a:solidFill>
                  <a:srgbClr val="FF0000"/>
                </a:solidFill>
              </a:rPr>
              <a:t>)</a:t>
            </a:r>
            <a:endParaRPr lang="en-US" dirty="0" smtClean="0"/>
          </a:p>
          <a:p>
            <a:pPr lvl="1"/>
            <a:r>
              <a:rPr lang="en-US" dirty="0" smtClean="0"/>
              <a:t>Definition of income – NJ income </a:t>
            </a:r>
          </a:p>
          <a:p>
            <a:r>
              <a:rPr lang="en-US" dirty="0" smtClean="0"/>
              <a:t>Freeze</a:t>
            </a:r>
          </a:p>
          <a:p>
            <a:pPr lvl="1"/>
            <a:r>
              <a:rPr lang="en-US" dirty="0" smtClean="0"/>
              <a:t>Payment method – reimbursement paid by check</a:t>
            </a:r>
          </a:p>
          <a:p>
            <a:pPr lvl="1"/>
            <a:r>
              <a:rPr lang="en-US" dirty="0" smtClean="0"/>
              <a:t>Program year – </a:t>
            </a:r>
            <a:r>
              <a:rPr lang="en-US" dirty="0"/>
              <a:t>most recent two years (2023 benefit based on 2022TY and 2021TY</a:t>
            </a:r>
            <a:r>
              <a:rPr lang="en-US" dirty="0" smtClean="0"/>
              <a:t>)</a:t>
            </a:r>
          </a:p>
          <a:p>
            <a:pPr lvl="1"/>
            <a:r>
              <a:rPr lang="en-US" dirty="0" smtClean="0">
                <a:solidFill>
                  <a:srgbClr val="FF0000"/>
                </a:solidFill>
              </a:rPr>
              <a:t>Definition of income – PAAD definition…income from all sources</a:t>
            </a:r>
          </a:p>
        </p:txBody>
      </p:sp>
    </p:spTree>
    <p:extLst>
      <p:ext uri="{BB962C8B-B14F-4D97-AF65-F5344CB8AC3E}">
        <p14:creationId xmlns:p14="http://schemas.microsoft.com/office/powerpoint/2010/main" val="2340370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Stay NJ Payment Requirements</a:t>
            </a:r>
            <a:endParaRPr lang="en-US" dirty="0"/>
          </a:p>
        </p:txBody>
      </p:sp>
      <p:sp>
        <p:nvSpPr>
          <p:cNvPr id="3" name="Content Placeholder 2"/>
          <p:cNvSpPr>
            <a:spLocks noGrp="1"/>
          </p:cNvSpPr>
          <p:nvPr>
            <p:ph idx="1"/>
          </p:nvPr>
        </p:nvSpPr>
        <p:spPr/>
        <p:txBody>
          <a:bodyPr>
            <a:normAutofit/>
          </a:bodyPr>
          <a:lstStyle/>
          <a:p>
            <a:r>
              <a:rPr lang="en-US" dirty="0" smtClean="0"/>
              <a:t>The </a:t>
            </a:r>
            <a:r>
              <a:rPr lang="en-US" dirty="0"/>
              <a:t>director shall determine which property tax benefit program or programs provide the greatest benefit for the </a:t>
            </a:r>
            <a:r>
              <a:rPr lang="en-US" dirty="0" smtClean="0"/>
              <a:t>applicant.</a:t>
            </a:r>
          </a:p>
          <a:p>
            <a:r>
              <a:rPr lang="en-US" dirty="0" smtClean="0"/>
              <a:t>An </a:t>
            </a:r>
            <a:r>
              <a:rPr lang="en-US" dirty="0"/>
              <a:t>applicant shall only be entitled to the greater </a:t>
            </a:r>
            <a:r>
              <a:rPr lang="en-US" dirty="0" smtClean="0"/>
              <a:t>of:</a:t>
            </a:r>
          </a:p>
          <a:p>
            <a:pPr lvl="1"/>
            <a:r>
              <a:rPr lang="en-US" sz="2800" dirty="0" smtClean="0"/>
              <a:t>the </a:t>
            </a:r>
            <a:r>
              <a:rPr lang="en-US" sz="2800" dirty="0"/>
              <a:t>amount of the Stay NJ property tax </a:t>
            </a:r>
            <a:r>
              <a:rPr lang="en-US" sz="2800" b="1" dirty="0">
                <a:solidFill>
                  <a:srgbClr val="FF0000"/>
                </a:solidFill>
              </a:rPr>
              <a:t>credit</a:t>
            </a:r>
            <a:r>
              <a:rPr lang="en-US" sz="2800" dirty="0"/>
              <a:t>; </a:t>
            </a:r>
            <a:r>
              <a:rPr lang="en-US" sz="2800" dirty="0" smtClean="0"/>
              <a:t>or</a:t>
            </a:r>
          </a:p>
          <a:p>
            <a:pPr lvl="1"/>
            <a:r>
              <a:rPr lang="en-US" sz="2800" dirty="0" smtClean="0"/>
              <a:t>the </a:t>
            </a:r>
            <a:r>
              <a:rPr lang="en-US" sz="2800" dirty="0"/>
              <a:t>combined amount of the ANCHOR property tax </a:t>
            </a:r>
            <a:r>
              <a:rPr lang="en-US" sz="2800" b="1" dirty="0">
                <a:solidFill>
                  <a:srgbClr val="FF0000"/>
                </a:solidFill>
              </a:rPr>
              <a:t>rebate</a:t>
            </a:r>
            <a:r>
              <a:rPr lang="en-US" sz="2800" dirty="0"/>
              <a:t> </a:t>
            </a:r>
            <a:r>
              <a:rPr lang="en-US" sz="2800" dirty="0" smtClean="0"/>
              <a:t>	and </a:t>
            </a:r>
            <a:r>
              <a:rPr lang="en-US" sz="2800" dirty="0"/>
              <a:t>the </a:t>
            </a:r>
            <a:r>
              <a:rPr lang="en-US" sz="2800" dirty="0" smtClean="0"/>
              <a:t>Senior Freeze (homestead </a:t>
            </a:r>
            <a:r>
              <a:rPr lang="en-US" sz="2800" dirty="0"/>
              <a:t>property </a:t>
            </a:r>
            <a:r>
              <a:rPr lang="en-US" sz="2800" b="1" dirty="0">
                <a:solidFill>
                  <a:srgbClr val="FF0000"/>
                </a:solidFill>
              </a:rPr>
              <a:t>tax </a:t>
            </a:r>
            <a:r>
              <a:rPr lang="en-US" sz="2800" b="1" dirty="0" smtClean="0">
                <a:solidFill>
                  <a:srgbClr val="FF0000"/>
                </a:solidFill>
              </a:rPr>
              <a:t>reimbursement</a:t>
            </a:r>
            <a:r>
              <a:rPr lang="en-US" sz="2800" b="1" dirty="0" smtClean="0"/>
              <a:t>).</a:t>
            </a:r>
            <a:endParaRPr lang="en-US" sz="2800" b="1" dirty="0">
              <a:solidFill>
                <a:srgbClr val="FF0000"/>
              </a:solidFill>
            </a:endParaRPr>
          </a:p>
          <a:p>
            <a:pPr marL="0" indent="0">
              <a:buNone/>
            </a:pPr>
            <a:endParaRPr lang="en-US" dirty="0" smtClean="0"/>
          </a:p>
          <a:p>
            <a:pPr marL="0" indent="0">
              <a:buNone/>
            </a:pPr>
            <a:endParaRPr lang="en-US" dirty="0"/>
          </a:p>
          <a:p>
            <a:pPr marL="0" indent="0">
              <a:buNone/>
            </a:pPr>
            <a:r>
              <a:rPr lang="en-US" dirty="0" smtClean="0"/>
              <a:t>N.J</a:t>
            </a:r>
            <a:r>
              <a:rPr lang="en-US" dirty="0"/>
              <a:t>. Stat. § 54:4-8.75d</a:t>
            </a:r>
          </a:p>
          <a:p>
            <a:pPr marL="0" indent="0">
              <a:buNone/>
            </a:pPr>
            <a:endParaRPr lang="en-US" dirty="0"/>
          </a:p>
        </p:txBody>
      </p:sp>
    </p:spTree>
    <p:extLst>
      <p:ext uri="{BB962C8B-B14F-4D97-AF65-F5344CB8AC3E}">
        <p14:creationId xmlns:p14="http://schemas.microsoft.com/office/powerpoint/2010/main" val="17842106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Stay NJ Implementation and Alignment with </a:t>
            </a:r>
            <a:r>
              <a:rPr lang="en-US" dirty="0"/>
              <a:t>S</a:t>
            </a:r>
            <a:r>
              <a:rPr lang="en-US" dirty="0" smtClean="0"/>
              <a:t>enior Freeze</a:t>
            </a:r>
            <a:endParaRPr lang="en-US" dirty="0"/>
          </a:p>
        </p:txBody>
      </p:sp>
      <p:sp>
        <p:nvSpPr>
          <p:cNvPr id="3" name="Content Placeholder 2"/>
          <p:cNvSpPr>
            <a:spLocks noGrp="1"/>
          </p:cNvSpPr>
          <p:nvPr>
            <p:ph idx="1"/>
          </p:nvPr>
        </p:nvSpPr>
        <p:spPr/>
        <p:txBody>
          <a:bodyPr>
            <a:normAutofit/>
          </a:bodyPr>
          <a:lstStyle/>
          <a:p>
            <a:r>
              <a:rPr lang="en-US" dirty="0" smtClean="0"/>
              <a:t>Senior Freeze applications are released to seniors in February each year and benefits begin to be paid by July 15th.</a:t>
            </a:r>
          </a:p>
          <a:p>
            <a:r>
              <a:rPr lang="en-US" dirty="0" smtClean="0"/>
              <a:t>The application and payment process continues to the end of October.</a:t>
            </a:r>
          </a:p>
          <a:p>
            <a:r>
              <a:rPr lang="en-US" dirty="0" smtClean="0"/>
              <a:t>Freeze application is expected by seniors in February 2025, Stay NJ legislation due April 2025, Funding decision around July 1, 2025.</a:t>
            </a:r>
          </a:p>
          <a:p>
            <a:r>
              <a:rPr lang="en-US" dirty="0"/>
              <a:t>The consolidated application is due </a:t>
            </a:r>
            <a:r>
              <a:rPr lang="en-US" dirty="0" smtClean="0"/>
              <a:t>July 1, 2025 </a:t>
            </a:r>
            <a:r>
              <a:rPr lang="en-US" dirty="0"/>
              <a:t>and the benefits applied as quarterly credits starting in </a:t>
            </a:r>
            <a:r>
              <a:rPr lang="en-US" dirty="0" smtClean="0"/>
              <a:t>2026 (Feb 2026 property tax bill)</a:t>
            </a:r>
            <a:endParaRPr lang="en-US" dirty="0"/>
          </a:p>
          <a:p>
            <a:endParaRPr lang="en-US" dirty="0" smtClean="0"/>
          </a:p>
        </p:txBody>
      </p:sp>
    </p:spTree>
    <p:extLst>
      <p:ext uri="{BB962C8B-B14F-4D97-AF65-F5344CB8AC3E}">
        <p14:creationId xmlns:p14="http://schemas.microsoft.com/office/powerpoint/2010/main" val="1027897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Stay NJ Implementation Timeline – Year One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75159113"/>
              </p:ext>
            </p:extLst>
          </p:nvPr>
        </p:nvGraphicFramePr>
        <p:xfrm>
          <a:off x="838202" y="2130804"/>
          <a:ext cx="10515596" cy="4363106"/>
        </p:xfrm>
        <a:graphic>
          <a:graphicData uri="http://schemas.openxmlformats.org/drawingml/2006/table">
            <a:tbl>
              <a:tblPr>
                <a:tableStyleId>{5C22544A-7EE6-4342-B048-85BDC9FD1C3A}</a:tableStyleId>
              </a:tblPr>
              <a:tblGrid>
                <a:gridCol w="948653">
                  <a:extLst>
                    <a:ext uri="{9D8B030D-6E8A-4147-A177-3AD203B41FA5}">
                      <a16:colId xmlns:a16="http://schemas.microsoft.com/office/drawing/2014/main" val="5202119"/>
                    </a:ext>
                  </a:extLst>
                </a:gridCol>
                <a:gridCol w="880844">
                  <a:extLst>
                    <a:ext uri="{9D8B030D-6E8A-4147-A177-3AD203B41FA5}">
                      <a16:colId xmlns:a16="http://schemas.microsoft.com/office/drawing/2014/main" val="2697647254"/>
                    </a:ext>
                  </a:extLst>
                </a:gridCol>
                <a:gridCol w="394283">
                  <a:extLst>
                    <a:ext uri="{9D8B030D-6E8A-4147-A177-3AD203B41FA5}">
                      <a16:colId xmlns:a16="http://schemas.microsoft.com/office/drawing/2014/main" val="1087678624"/>
                    </a:ext>
                  </a:extLst>
                </a:gridCol>
                <a:gridCol w="1012540">
                  <a:extLst>
                    <a:ext uri="{9D8B030D-6E8A-4147-A177-3AD203B41FA5}">
                      <a16:colId xmlns:a16="http://schemas.microsoft.com/office/drawing/2014/main" val="1545379215"/>
                    </a:ext>
                  </a:extLst>
                </a:gridCol>
                <a:gridCol w="371643">
                  <a:extLst>
                    <a:ext uri="{9D8B030D-6E8A-4147-A177-3AD203B41FA5}">
                      <a16:colId xmlns:a16="http://schemas.microsoft.com/office/drawing/2014/main" val="2074513578"/>
                    </a:ext>
                  </a:extLst>
                </a:gridCol>
                <a:gridCol w="394283">
                  <a:extLst>
                    <a:ext uri="{9D8B030D-6E8A-4147-A177-3AD203B41FA5}">
                      <a16:colId xmlns:a16="http://schemas.microsoft.com/office/drawing/2014/main" val="4148718971"/>
                    </a:ext>
                  </a:extLst>
                </a:gridCol>
                <a:gridCol w="1658870">
                  <a:extLst>
                    <a:ext uri="{9D8B030D-6E8A-4147-A177-3AD203B41FA5}">
                      <a16:colId xmlns:a16="http://schemas.microsoft.com/office/drawing/2014/main" val="2624913477"/>
                    </a:ext>
                  </a:extLst>
                </a:gridCol>
                <a:gridCol w="992051">
                  <a:extLst>
                    <a:ext uri="{9D8B030D-6E8A-4147-A177-3AD203B41FA5}">
                      <a16:colId xmlns:a16="http://schemas.microsoft.com/office/drawing/2014/main" val="1799156345"/>
                    </a:ext>
                  </a:extLst>
                </a:gridCol>
                <a:gridCol w="385893">
                  <a:extLst>
                    <a:ext uri="{9D8B030D-6E8A-4147-A177-3AD203B41FA5}">
                      <a16:colId xmlns:a16="http://schemas.microsoft.com/office/drawing/2014/main" val="2773148453"/>
                    </a:ext>
                  </a:extLst>
                </a:gridCol>
                <a:gridCol w="352338">
                  <a:extLst>
                    <a:ext uri="{9D8B030D-6E8A-4147-A177-3AD203B41FA5}">
                      <a16:colId xmlns:a16="http://schemas.microsoft.com/office/drawing/2014/main" val="3237858200"/>
                    </a:ext>
                  </a:extLst>
                </a:gridCol>
                <a:gridCol w="1115736">
                  <a:extLst>
                    <a:ext uri="{9D8B030D-6E8A-4147-A177-3AD203B41FA5}">
                      <a16:colId xmlns:a16="http://schemas.microsoft.com/office/drawing/2014/main" val="3737390143"/>
                    </a:ext>
                  </a:extLst>
                </a:gridCol>
                <a:gridCol w="763398">
                  <a:extLst>
                    <a:ext uri="{9D8B030D-6E8A-4147-A177-3AD203B41FA5}">
                      <a16:colId xmlns:a16="http://schemas.microsoft.com/office/drawing/2014/main" val="923748366"/>
                    </a:ext>
                  </a:extLst>
                </a:gridCol>
                <a:gridCol w="1245064">
                  <a:extLst>
                    <a:ext uri="{9D8B030D-6E8A-4147-A177-3AD203B41FA5}">
                      <a16:colId xmlns:a16="http://schemas.microsoft.com/office/drawing/2014/main" val="1030863616"/>
                    </a:ext>
                  </a:extLst>
                </a:gridCol>
              </a:tblGrid>
              <a:tr h="162733">
                <a:tc gridSpan="12">
                  <a:txBody>
                    <a:bodyPr/>
                    <a:lstStyle/>
                    <a:p>
                      <a:pPr algn="ctr" fontAlgn="b"/>
                      <a:r>
                        <a:rPr lang="en-US" sz="1050" u="sng" strike="noStrike" dirty="0">
                          <a:effectLst/>
                        </a:rPr>
                        <a:t>CY 2025</a:t>
                      </a:r>
                      <a:endParaRPr lang="en-US" sz="1050" b="0" i="0" u="sng" strike="noStrike" dirty="0">
                        <a:solidFill>
                          <a:srgbClr val="000000"/>
                        </a:solidFill>
                        <a:effectLst/>
                        <a:latin typeface="Calibri" panose="020F0502020204030204" pitchFamily="34" charset="0"/>
                      </a:endParaRPr>
                    </a:p>
                  </a:txBody>
                  <a:tcPr marL="7309" marR="7309" marT="7309" marB="0" anchor="b">
                    <a:solidFill>
                      <a:schemeClr val="bg2">
                        <a:lumMod val="9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800" b="0" i="0" u="none" strike="noStrike">
                        <a:solidFill>
                          <a:srgbClr val="000000"/>
                        </a:solidFill>
                        <a:effectLst/>
                        <a:latin typeface="Calibri" panose="020F0502020204030204" pitchFamily="34" charset="0"/>
                      </a:endParaRPr>
                    </a:p>
                  </a:txBody>
                  <a:tcPr marL="7309" marR="7309" marT="7309" marB="0" anchor="b">
                    <a:solidFill>
                      <a:schemeClr val="bg2">
                        <a:lumMod val="90000"/>
                      </a:schemeClr>
                    </a:solidFill>
                  </a:tcPr>
                </a:tc>
                <a:extLst>
                  <a:ext uri="{0D108BD9-81ED-4DB2-BD59-A6C34878D82A}">
                    <a16:rowId xmlns:a16="http://schemas.microsoft.com/office/drawing/2014/main" val="1018371487"/>
                  </a:ext>
                </a:extLst>
              </a:tr>
              <a:tr h="443959">
                <a:tc gridSpan="6">
                  <a:txBody>
                    <a:bodyPr/>
                    <a:lstStyle/>
                    <a:p>
                      <a:pPr algn="ctr" fontAlgn="b"/>
                      <a:r>
                        <a:rPr lang="en-US" sz="1050" u="sng" strike="noStrike" dirty="0">
                          <a:effectLst/>
                        </a:rPr>
                        <a:t>FY 2025</a:t>
                      </a:r>
                      <a:endParaRPr lang="en-US" sz="1050" b="0" i="0" u="sng" strike="noStrike" dirty="0">
                        <a:solidFill>
                          <a:srgbClr val="000000"/>
                        </a:solidFill>
                        <a:effectLst/>
                        <a:latin typeface="Calibri" panose="020F0502020204030204" pitchFamily="34" charset="0"/>
                      </a:endParaRPr>
                    </a:p>
                  </a:txBody>
                  <a:tcPr marL="7309" marR="7309" marT="7309" marB="0" anchor="b">
                    <a:solidFill>
                      <a:schemeClr val="bg2">
                        <a:lumMod val="9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fontAlgn="b"/>
                      <a:r>
                        <a:rPr lang="en-US" sz="1050" u="sng" strike="noStrike" dirty="0">
                          <a:effectLst/>
                        </a:rPr>
                        <a:t>FY 2026</a:t>
                      </a:r>
                      <a:endParaRPr lang="en-US" sz="1050" b="0" i="0" u="sng" strike="noStrike" dirty="0">
                        <a:solidFill>
                          <a:srgbClr val="000000"/>
                        </a:solidFill>
                        <a:effectLst/>
                        <a:latin typeface="Calibri" panose="020F0502020204030204" pitchFamily="34" charset="0"/>
                      </a:endParaRPr>
                    </a:p>
                  </a:txBody>
                  <a:tcPr marL="7309" marR="7309" marT="7309" marB="0" anchor="b">
                    <a:solidFill>
                      <a:schemeClr val="bg2">
                        <a:lumMod val="9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800" u="none" strike="noStrike">
                          <a:effectLst/>
                        </a:rPr>
                        <a:t> </a:t>
                      </a:r>
                      <a:endParaRPr lang="en-US" sz="800" b="0" i="0" u="none" strike="noStrike">
                        <a:solidFill>
                          <a:srgbClr val="000000"/>
                        </a:solidFill>
                        <a:effectLst/>
                        <a:latin typeface="Calibri" panose="020F0502020204030204" pitchFamily="34" charset="0"/>
                      </a:endParaRPr>
                    </a:p>
                  </a:txBody>
                  <a:tcPr marL="7309" marR="7309" marT="7309" marB="0" anchor="b">
                    <a:solidFill>
                      <a:schemeClr val="bg2">
                        <a:lumMod val="90000"/>
                      </a:schemeClr>
                    </a:solidFill>
                  </a:tcPr>
                </a:tc>
                <a:extLst>
                  <a:ext uri="{0D108BD9-81ED-4DB2-BD59-A6C34878D82A}">
                    <a16:rowId xmlns:a16="http://schemas.microsoft.com/office/drawing/2014/main" val="90883334"/>
                  </a:ext>
                </a:extLst>
              </a:tr>
              <a:tr h="443959">
                <a:tc>
                  <a:txBody>
                    <a:bodyPr/>
                    <a:lstStyle/>
                    <a:p>
                      <a:pPr algn="ctr" fontAlgn="b"/>
                      <a:r>
                        <a:rPr lang="en-US" sz="1050" u="sng" strike="noStrike" dirty="0" smtClean="0">
                          <a:effectLst/>
                        </a:rPr>
                        <a:t>Jan 2025</a:t>
                      </a:r>
                      <a:endParaRPr lang="en-US" sz="1050" b="0" i="0" u="sng" strike="noStrike" dirty="0">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ctr" fontAlgn="b"/>
                      <a:r>
                        <a:rPr lang="en-US" sz="1050" u="sng" strike="noStrike" dirty="0" smtClean="0">
                          <a:effectLst/>
                        </a:rPr>
                        <a:t>Feb 2025</a:t>
                      </a:r>
                      <a:endParaRPr lang="en-US" sz="1050" b="0" i="0" u="sng" strike="noStrike" dirty="0">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ctr" fontAlgn="b"/>
                      <a:r>
                        <a:rPr lang="en-US" sz="1050" u="sng" strike="noStrike" dirty="0" smtClean="0">
                          <a:effectLst/>
                        </a:rPr>
                        <a:t>March 2025</a:t>
                      </a:r>
                      <a:endParaRPr lang="en-US" sz="1050" b="0" i="0" u="sng" strike="noStrike" dirty="0">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ctr" fontAlgn="b"/>
                      <a:r>
                        <a:rPr lang="en-US" sz="1050" u="sng" strike="noStrike" dirty="0" smtClean="0">
                          <a:effectLst/>
                        </a:rPr>
                        <a:t>April 2025</a:t>
                      </a:r>
                      <a:endParaRPr lang="en-US" sz="1050" b="0" i="0" u="sng" strike="noStrike" dirty="0">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ctr" fontAlgn="b"/>
                      <a:r>
                        <a:rPr lang="en-US" sz="1050" u="sng" strike="noStrike" dirty="0" smtClean="0">
                          <a:effectLst/>
                        </a:rPr>
                        <a:t>May 2025</a:t>
                      </a:r>
                      <a:endParaRPr lang="en-US" sz="1050" b="0" i="0" u="sng" strike="noStrike" dirty="0">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ctr" fontAlgn="b"/>
                      <a:r>
                        <a:rPr lang="en-US" sz="1050" u="sng" strike="noStrike" dirty="0">
                          <a:effectLst/>
                        </a:rPr>
                        <a:t>June </a:t>
                      </a:r>
                      <a:r>
                        <a:rPr lang="en-US" sz="1050" u="sng" strike="noStrike" dirty="0" smtClean="0">
                          <a:effectLst/>
                        </a:rPr>
                        <a:t>2025</a:t>
                      </a:r>
                      <a:endParaRPr lang="en-US" sz="1050" b="0" i="0" u="sng" strike="noStrike" dirty="0">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ctr" fontAlgn="b"/>
                      <a:r>
                        <a:rPr lang="en-US" sz="1050" u="sng" strike="noStrike" dirty="0">
                          <a:effectLst/>
                        </a:rPr>
                        <a:t>July </a:t>
                      </a:r>
                      <a:r>
                        <a:rPr lang="en-US" sz="1050" u="sng" strike="noStrike" dirty="0" smtClean="0">
                          <a:effectLst/>
                        </a:rPr>
                        <a:t>2025</a:t>
                      </a:r>
                      <a:endParaRPr lang="en-US" sz="1050" b="0" i="0" u="sng" strike="noStrike" dirty="0">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ctr" fontAlgn="b"/>
                      <a:r>
                        <a:rPr lang="en-US" sz="1050" u="sng" strike="noStrike" dirty="0">
                          <a:effectLst/>
                        </a:rPr>
                        <a:t>Aug </a:t>
                      </a:r>
                      <a:r>
                        <a:rPr lang="en-US" sz="1050" u="sng" strike="noStrike" dirty="0" smtClean="0">
                          <a:effectLst/>
                        </a:rPr>
                        <a:t>2025</a:t>
                      </a:r>
                      <a:endParaRPr lang="en-US" sz="1050" b="0" i="0" u="sng" strike="noStrike" dirty="0">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ctr" fontAlgn="b"/>
                      <a:r>
                        <a:rPr lang="en-US" sz="1050" u="sng" strike="noStrike" dirty="0">
                          <a:effectLst/>
                        </a:rPr>
                        <a:t>Sept </a:t>
                      </a:r>
                      <a:r>
                        <a:rPr lang="en-US" sz="1050" u="sng" strike="noStrike" dirty="0" smtClean="0">
                          <a:effectLst/>
                        </a:rPr>
                        <a:t>2025</a:t>
                      </a:r>
                      <a:endParaRPr lang="en-US" sz="1050" b="0" i="0" u="sng" strike="noStrike" dirty="0">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ctr" fontAlgn="b"/>
                      <a:r>
                        <a:rPr lang="en-US" sz="1050" u="sng" strike="noStrike" dirty="0">
                          <a:effectLst/>
                        </a:rPr>
                        <a:t>Oct </a:t>
                      </a:r>
                      <a:r>
                        <a:rPr lang="en-US" sz="1050" u="sng" strike="noStrike" dirty="0" smtClean="0">
                          <a:effectLst/>
                        </a:rPr>
                        <a:t>2025</a:t>
                      </a:r>
                      <a:endParaRPr lang="en-US" sz="1050" b="0" i="0" u="sng" strike="noStrike" dirty="0">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ctr" fontAlgn="b"/>
                      <a:r>
                        <a:rPr lang="en-US" sz="1050" u="sng" strike="noStrike" dirty="0" smtClean="0">
                          <a:effectLst/>
                        </a:rPr>
                        <a:t>Nov 2025</a:t>
                      </a:r>
                      <a:endParaRPr lang="en-US" sz="1050" b="0" i="0" u="sng" strike="noStrike" dirty="0">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ctr" fontAlgn="b"/>
                      <a:r>
                        <a:rPr lang="en-US" sz="1050" u="sng" strike="noStrike" dirty="0" smtClean="0">
                          <a:effectLst/>
                        </a:rPr>
                        <a:t>Dec 2025</a:t>
                      </a:r>
                      <a:endParaRPr lang="en-US" sz="1050" b="0" i="0" u="sng" strike="noStrike" dirty="0">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ctr" fontAlgn="b"/>
                      <a:r>
                        <a:rPr lang="en-US" sz="1050" u="sng" strike="noStrike" dirty="0">
                          <a:effectLst/>
                        </a:rPr>
                        <a:t>Jan 2026</a:t>
                      </a:r>
                      <a:endParaRPr lang="en-US" sz="1050" b="0" i="0" u="sng" strike="noStrike" dirty="0">
                        <a:solidFill>
                          <a:srgbClr val="000000"/>
                        </a:solidFill>
                        <a:effectLst/>
                        <a:latin typeface="Calibri" panose="020F0502020204030204" pitchFamily="34" charset="0"/>
                      </a:endParaRPr>
                    </a:p>
                  </a:txBody>
                  <a:tcPr marL="7309" marR="7309" marT="7309" marB="0" anchor="b">
                    <a:solidFill>
                      <a:schemeClr val="bg2">
                        <a:lumMod val="90000"/>
                      </a:schemeClr>
                    </a:solidFill>
                  </a:tcPr>
                </a:tc>
                <a:extLst>
                  <a:ext uri="{0D108BD9-81ED-4DB2-BD59-A6C34878D82A}">
                    <a16:rowId xmlns:a16="http://schemas.microsoft.com/office/drawing/2014/main" val="2245154468"/>
                  </a:ext>
                </a:extLst>
              </a:tr>
              <a:tr h="2213769">
                <a:tc>
                  <a:txBody>
                    <a:bodyPr/>
                    <a:lstStyle/>
                    <a:p>
                      <a:pPr algn="l" fontAlgn="b"/>
                      <a:r>
                        <a:rPr lang="en-US" sz="1050" b="1" i="0" u="none" strike="noStrike" dirty="0" smtClean="0">
                          <a:solidFill>
                            <a:srgbClr val="FF0000"/>
                          </a:solidFill>
                          <a:effectLst/>
                          <a:latin typeface="Calibri" panose="020F0502020204030204" pitchFamily="34" charset="0"/>
                        </a:rPr>
                        <a:t>Red = Senior Freeze</a:t>
                      </a:r>
                    </a:p>
                    <a:p>
                      <a:pPr algn="l" fontAlgn="b"/>
                      <a:r>
                        <a:rPr lang="en-US" sz="1050" b="1" i="0" u="none" strike="noStrike" dirty="0" smtClean="0">
                          <a:solidFill>
                            <a:srgbClr val="00B050"/>
                          </a:solidFill>
                          <a:effectLst/>
                          <a:latin typeface="Calibri" panose="020F0502020204030204" pitchFamily="34" charset="0"/>
                        </a:rPr>
                        <a:t>Green = Stay NJ</a:t>
                      </a:r>
                    </a:p>
                    <a:p>
                      <a:pPr algn="l" fontAlgn="b"/>
                      <a:r>
                        <a:rPr lang="en-US" sz="1050" b="1" i="0" u="none" strike="noStrike" dirty="0" smtClean="0">
                          <a:solidFill>
                            <a:srgbClr val="0070C0"/>
                          </a:solidFill>
                          <a:effectLst/>
                          <a:latin typeface="Calibri" panose="020F0502020204030204" pitchFamily="34" charset="0"/>
                        </a:rPr>
                        <a:t>Blue = ANCHOR</a:t>
                      </a:r>
                    </a:p>
                    <a:p>
                      <a:pPr algn="l" fontAlgn="b"/>
                      <a:r>
                        <a:rPr lang="en-US" sz="800" b="1" i="0" u="none" strike="noStrike" dirty="0" smtClean="0">
                          <a:solidFill>
                            <a:srgbClr val="0070C0"/>
                          </a:solidFill>
                          <a:effectLst/>
                          <a:latin typeface="Calibri" panose="020F0502020204030204" pitchFamily="34" charset="0"/>
                        </a:rPr>
                        <a:t>Based on 2023 program</a:t>
                      </a:r>
                      <a:endParaRPr lang="en-US" sz="800" b="1" i="0" u="none" strike="noStrike" dirty="0">
                        <a:solidFill>
                          <a:srgbClr val="0070C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ctr" fontAlgn="b"/>
                      <a:endParaRPr lang="en-US" sz="800" b="1" i="0" u="none" strike="noStrike" dirty="0">
                        <a:solidFill>
                          <a:srgbClr val="FF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ctr" fontAlgn="b"/>
                      <a:r>
                        <a:rPr lang="en-US" sz="1050" b="1" u="none" strike="noStrike" dirty="0" smtClean="0">
                          <a:solidFill>
                            <a:srgbClr val="00B050"/>
                          </a:solidFill>
                          <a:effectLst/>
                        </a:rPr>
                        <a:t>2024 TY</a:t>
                      </a:r>
                      <a:r>
                        <a:rPr lang="en-US" sz="1050" b="1" u="none" strike="noStrike" baseline="0" dirty="0" smtClean="0">
                          <a:solidFill>
                            <a:srgbClr val="00B050"/>
                          </a:solidFill>
                          <a:effectLst/>
                        </a:rPr>
                        <a:t> </a:t>
                      </a:r>
                      <a:r>
                        <a:rPr lang="en-US" sz="1050" b="1" u="none" strike="noStrike" dirty="0" smtClean="0">
                          <a:solidFill>
                            <a:srgbClr val="00B050"/>
                          </a:solidFill>
                          <a:effectLst/>
                        </a:rPr>
                        <a:t>Stay NJ benefit </a:t>
                      </a:r>
                      <a:r>
                        <a:rPr lang="en-US" sz="1050" b="1" u="none" strike="noStrike" dirty="0">
                          <a:solidFill>
                            <a:srgbClr val="00B050"/>
                          </a:solidFill>
                          <a:effectLst/>
                        </a:rPr>
                        <a:t>Legislation deadline</a:t>
                      </a:r>
                      <a:endParaRPr lang="en-US" sz="1050" b="1" i="0" u="none" strike="noStrike" dirty="0">
                        <a:solidFill>
                          <a:srgbClr val="00B05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ctr" fontAlgn="b"/>
                      <a:r>
                        <a:rPr lang="en-US" sz="1050" b="1" u="none" strike="noStrike" dirty="0" smtClean="0">
                          <a:solidFill>
                            <a:srgbClr val="00B050"/>
                          </a:solidFill>
                          <a:effectLst/>
                        </a:rPr>
                        <a:t>2024 TY Stay NJ funding determination and Consolidated Application due</a:t>
                      </a:r>
                      <a:endParaRPr lang="en-US" sz="1050" b="1" i="0" u="none" strike="noStrike" dirty="0">
                        <a:solidFill>
                          <a:srgbClr val="00B05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ctr" fontAlgn="b"/>
                      <a:endParaRPr lang="en-US" sz="800" b="1" i="0" u="none" strike="noStrike" dirty="0">
                        <a:solidFill>
                          <a:srgbClr val="0070C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ctr" fontAlgn="b"/>
                      <a:endParaRPr lang="en-US" sz="800" b="1" i="0" u="none" strike="noStrike" dirty="0">
                        <a:solidFill>
                          <a:srgbClr val="0070C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ctr" fontAlgn="b"/>
                      <a:r>
                        <a:rPr lang="en-US" sz="1050" b="1" u="none" strike="noStrike" dirty="0" smtClean="0">
                          <a:solidFill>
                            <a:srgbClr val="00B050"/>
                          </a:solidFill>
                          <a:effectLst/>
                        </a:rPr>
                        <a:t>2024 TY Stay</a:t>
                      </a:r>
                      <a:r>
                        <a:rPr lang="en-US" sz="1050" b="1" u="none" strike="noStrike" baseline="0" dirty="0" smtClean="0">
                          <a:solidFill>
                            <a:srgbClr val="00B050"/>
                          </a:solidFill>
                          <a:effectLst/>
                        </a:rPr>
                        <a:t> NJ </a:t>
                      </a:r>
                      <a:r>
                        <a:rPr lang="en-US" sz="1050" b="1" u="none" strike="noStrike" dirty="0" smtClean="0">
                          <a:solidFill>
                            <a:srgbClr val="00B050"/>
                          </a:solidFill>
                          <a:effectLst/>
                        </a:rPr>
                        <a:t>credit </a:t>
                      </a:r>
                      <a:r>
                        <a:rPr lang="en-US" sz="1050" b="1" u="none" strike="noStrike" dirty="0">
                          <a:solidFill>
                            <a:srgbClr val="00B050"/>
                          </a:solidFill>
                          <a:effectLst/>
                        </a:rPr>
                        <a:t>applied </a:t>
                      </a:r>
                      <a:r>
                        <a:rPr lang="en-US" sz="1050" b="1" u="none" strike="noStrike" dirty="0" smtClean="0">
                          <a:solidFill>
                            <a:srgbClr val="00B050"/>
                          </a:solidFill>
                          <a:effectLst/>
                        </a:rPr>
                        <a:t>Q1 of 2026 property taxes (Feb 2026 tax bill)</a:t>
                      </a:r>
                      <a:endParaRPr lang="en-US" sz="1050" b="1" i="0" u="none" strike="noStrike" dirty="0">
                        <a:solidFill>
                          <a:srgbClr val="00B050"/>
                        </a:solidFill>
                        <a:effectLst/>
                        <a:latin typeface="Calibri" panose="020F0502020204030204" pitchFamily="34" charset="0"/>
                      </a:endParaRPr>
                    </a:p>
                  </a:txBody>
                  <a:tcPr marL="7309" marR="7309" marT="7309" marB="0" anchor="b">
                    <a:solidFill>
                      <a:schemeClr val="bg2">
                        <a:lumMod val="90000"/>
                      </a:schemeClr>
                    </a:solidFill>
                  </a:tcPr>
                </a:tc>
                <a:extLst>
                  <a:ext uri="{0D108BD9-81ED-4DB2-BD59-A6C34878D82A}">
                    <a16:rowId xmlns:a16="http://schemas.microsoft.com/office/drawing/2014/main" val="554887620"/>
                  </a:ext>
                </a:extLst>
              </a:tr>
              <a:tr h="631089">
                <a:tc>
                  <a:txBody>
                    <a:bodyPr/>
                    <a:lstStyle/>
                    <a:p>
                      <a:pPr algn="l" fontAlgn="b"/>
                      <a:endParaRPr lang="en-US" sz="800" b="1" i="0" u="none" strike="noStrike" dirty="0">
                        <a:solidFill>
                          <a:srgbClr val="0070C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50" b="1" u="none" strike="noStrike" dirty="0" smtClean="0">
                          <a:solidFill>
                            <a:srgbClr val="FF0000"/>
                          </a:solidFill>
                          <a:effectLst/>
                        </a:rPr>
                        <a:t>2023 TY/2024</a:t>
                      </a:r>
                      <a:r>
                        <a:rPr lang="en-US" sz="1050" b="1" u="none" strike="noStrike" baseline="0" dirty="0" smtClean="0">
                          <a:solidFill>
                            <a:srgbClr val="FF0000"/>
                          </a:solidFill>
                          <a:effectLst/>
                        </a:rPr>
                        <a:t> TY </a:t>
                      </a:r>
                      <a:r>
                        <a:rPr lang="en-US" sz="1050" b="1" u="none" strike="noStrike" dirty="0" smtClean="0">
                          <a:solidFill>
                            <a:srgbClr val="FF0000"/>
                          </a:solidFill>
                          <a:effectLst/>
                        </a:rPr>
                        <a:t>Freeze benefit application process begins</a:t>
                      </a:r>
                      <a:endParaRPr lang="en-US" sz="1050" b="1" i="0" u="none" strike="noStrike" dirty="0" smtClean="0">
                        <a:solidFill>
                          <a:srgbClr val="FF0000"/>
                        </a:solidFill>
                        <a:effectLst/>
                        <a:latin typeface="Calibri" panose="020F0502020204030204" pitchFamily="34" charset="0"/>
                      </a:endParaRPr>
                    </a:p>
                    <a:p>
                      <a:pPr algn="l" fontAlgn="b"/>
                      <a:endParaRPr lang="en-US" sz="800" b="0" i="0" u="none" strike="noStrike" dirty="0">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50" b="1" u="none" strike="noStrike" dirty="0" smtClean="0">
                          <a:solidFill>
                            <a:srgbClr val="FF0000"/>
                          </a:solidFill>
                          <a:effectLst/>
                        </a:rPr>
                        <a:t>2023 TY/2024 TY Freeze benefit payments begin</a:t>
                      </a:r>
                      <a:endParaRPr lang="en-US" sz="1050" b="1" i="0" u="none" strike="noStrike" dirty="0" smtClean="0">
                        <a:solidFill>
                          <a:srgbClr val="FF0000"/>
                        </a:solidFill>
                        <a:effectLst/>
                        <a:latin typeface="Calibri" panose="020F0502020204030204" pitchFamily="34" charset="0"/>
                      </a:endParaRPr>
                    </a:p>
                    <a:p>
                      <a:pPr algn="l" fontAlgn="b"/>
                      <a:endParaRPr lang="en-US" sz="800" b="0" i="0" u="none" strike="noStrike" dirty="0">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ctr" fontAlgn="b"/>
                      <a:r>
                        <a:rPr lang="en-US" sz="1050" b="1" u="none" strike="noStrike" dirty="0" smtClean="0">
                          <a:solidFill>
                            <a:srgbClr val="0070C0"/>
                          </a:solidFill>
                          <a:effectLst/>
                        </a:rPr>
                        <a:t>2022 TY ANCHOR benefit application process</a:t>
                      </a:r>
                      <a:r>
                        <a:rPr lang="en-US" sz="1050" b="1" u="none" strike="noStrike" baseline="0" dirty="0" smtClean="0">
                          <a:solidFill>
                            <a:srgbClr val="0070C0"/>
                          </a:solidFill>
                          <a:effectLst/>
                        </a:rPr>
                        <a:t> begins</a:t>
                      </a:r>
                      <a:endParaRPr lang="en-US" sz="1050" b="1" i="0" u="none" strike="noStrike" dirty="0">
                        <a:solidFill>
                          <a:srgbClr val="0070C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50" b="1" u="none" strike="noStrike" dirty="0" smtClean="0">
                          <a:solidFill>
                            <a:srgbClr val="0070C0"/>
                          </a:solidFill>
                          <a:effectLst/>
                        </a:rPr>
                        <a:t>2022 TY ANCHOR benefit payments begin</a:t>
                      </a:r>
                      <a:endParaRPr lang="en-US" sz="1050" b="1" i="0" u="none" strike="noStrike" dirty="0" smtClean="0">
                        <a:solidFill>
                          <a:srgbClr val="0070C0"/>
                        </a:solidFill>
                        <a:effectLst/>
                        <a:latin typeface="Calibri" panose="020F0502020204030204" pitchFamily="34" charset="0"/>
                      </a:endParaRPr>
                    </a:p>
                    <a:p>
                      <a:pPr algn="l" fontAlgn="b"/>
                      <a:endParaRPr lang="en-US" sz="800" b="0" i="0" u="none" strike="noStrike" dirty="0">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7309" marR="7309" marT="7309" marB="0" anchor="b">
                    <a:solidFill>
                      <a:schemeClr val="bg2">
                        <a:lumMod val="90000"/>
                      </a:schemeClr>
                    </a:solidFill>
                  </a:tcPr>
                </a:tc>
                <a:extLst>
                  <a:ext uri="{0D108BD9-81ED-4DB2-BD59-A6C34878D82A}">
                    <a16:rowId xmlns:a16="http://schemas.microsoft.com/office/drawing/2014/main" val="1129147905"/>
                  </a:ext>
                </a:extLst>
              </a:tr>
              <a:tr h="164761">
                <a:tc>
                  <a:txBody>
                    <a:bodyPr/>
                    <a:lstStyle/>
                    <a:p>
                      <a:pPr algn="l" fontAlgn="b"/>
                      <a:endParaRPr lang="en-US" sz="800" b="0" i="0" u="none" strike="noStrike">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ctr" fontAlgn="b"/>
                      <a:endParaRPr lang="en-US" sz="800" b="0" i="0" u="none" strike="noStrike" dirty="0">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7309" marR="7309" marT="7309" marB="0" anchor="b">
                    <a:solidFill>
                      <a:schemeClr val="bg2">
                        <a:lumMod val="90000"/>
                      </a:schemeClr>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7309" marR="7309" marT="7309" marB="0" anchor="b">
                    <a:solidFill>
                      <a:schemeClr val="bg2">
                        <a:lumMod val="90000"/>
                      </a:schemeClr>
                    </a:solidFill>
                  </a:tcPr>
                </a:tc>
                <a:extLst>
                  <a:ext uri="{0D108BD9-81ED-4DB2-BD59-A6C34878D82A}">
                    <a16:rowId xmlns:a16="http://schemas.microsoft.com/office/drawing/2014/main" val="922326400"/>
                  </a:ext>
                </a:extLst>
              </a:tr>
            </a:tbl>
          </a:graphicData>
        </a:graphic>
      </p:graphicFrame>
    </p:spTree>
    <p:extLst>
      <p:ext uri="{BB962C8B-B14F-4D97-AF65-F5344CB8AC3E}">
        <p14:creationId xmlns:p14="http://schemas.microsoft.com/office/powerpoint/2010/main" val="7181732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Expected </a:t>
            </a:r>
            <a:r>
              <a:rPr lang="en-US" dirty="0" smtClean="0"/>
              <a:t>Local Government Issues</a:t>
            </a:r>
            <a:r>
              <a:rPr lang="en-US" dirty="0"/>
              <a:t> </a:t>
            </a:r>
            <a:r>
              <a:rPr lang="en-US" dirty="0" smtClean="0"/>
              <a:t>(related to credits)</a:t>
            </a:r>
            <a:endParaRPr lang="en-US" dirty="0"/>
          </a:p>
        </p:txBody>
      </p:sp>
      <p:sp>
        <p:nvSpPr>
          <p:cNvPr id="3" name="Content Placeholder 2"/>
          <p:cNvSpPr>
            <a:spLocks noGrp="1"/>
          </p:cNvSpPr>
          <p:nvPr>
            <p:ph idx="1"/>
          </p:nvPr>
        </p:nvSpPr>
        <p:spPr/>
        <p:txBody>
          <a:bodyPr/>
          <a:lstStyle/>
          <a:p>
            <a:r>
              <a:rPr lang="en-US" dirty="0" smtClean="0"/>
              <a:t>Timing of Stay NJ may conflict with tax bill…</a:t>
            </a:r>
          </a:p>
          <a:p>
            <a:pPr lvl="1"/>
            <a:r>
              <a:rPr lang="en-US" dirty="0" smtClean="0"/>
              <a:t>Property tax bills are statutorily mandated to be printed in July for quarters 3 and 4 of the current year </a:t>
            </a:r>
            <a:r>
              <a:rPr lang="en-US" smtClean="0"/>
              <a:t>and quarters 1 </a:t>
            </a:r>
            <a:r>
              <a:rPr lang="en-US" dirty="0" smtClean="0"/>
              <a:t>and 2 of the following year. </a:t>
            </a:r>
          </a:p>
          <a:p>
            <a:pPr lvl="1"/>
            <a:r>
              <a:rPr lang="en-US" dirty="0" smtClean="0"/>
              <a:t>Stay NJ application process will occur when tax bills are printed.</a:t>
            </a:r>
          </a:p>
          <a:p>
            <a:pPr lvl="1"/>
            <a:r>
              <a:rPr lang="en-US" dirty="0" smtClean="0"/>
              <a:t>Final benefit amounts may result in re-printing of tax bills.</a:t>
            </a:r>
          </a:p>
          <a:p>
            <a:r>
              <a:rPr lang="en-US" dirty="0" smtClean="0"/>
              <a:t>Technology issues for many municipalities may require investment to upgrade IT infrastructure.</a:t>
            </a:r>
          </a:p>
          <a:p>
            <a:r>
              <a:rPr lang="en-US" dirty="0" smtClean="0"/>
              <a:t>Training will be required for both state and local personnel in order to administer the program. This will be difficult under the current timeframe.</a:t>
            </a:r>
            <a:endParaRPr lang="en-US" dirty="0"/>
          </a:p>
        </p:txBody>
      </p:sp>
    </p:spTree>
    <p:extLst>
      <p:ext uri="{BB962C8B-B14F-4D97-AF65-F5344CB8AC3E}">
        <p14:creationId xmlns:p14="http://schemas.microsoft.com/office/powerpoint/2010/main" val="434130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Legacy Program - ANCHOR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Any qualified taxpayer, senior or otherwise</a:t>
            </a:r>
          </a:p>
          <a:p>
            <a:r>
              <a:rPr lang="en-US" dirty="0" smtClean="0"/>
              <a:t>Rent or own</a:t>
            </a:r>
          </a:p>
          <a:p>
            <a:r>
              <a:rPr lang="en-US" dirty="0" smtClean="0"/>
              <a:t>Based on tax year, two prior – example for CY 2023/TY 2022, ANCHOR benefit was based on 2020 TY</a:t>
            </a:r>
          </a:p>
          <a:p>
            <a:r>
              <a:rPr lang="en-US" dirty="0" smtClean="0"/>
              <a:t>Income limit not more than $250,000 (renters $150,000) and based on NJ income </a:t>
            </a:r>
          </a:p>
          <a:p>
            <a:r>
              <a:rPr lang="en-US" dirty="0" smtClean="0"/>
              <a:t>Paid by check or direct deposit</a:t>
            </a:r>
          </a:p>
          <a:p>
            <a:r>
              <a:rPr lang="en-US" dirty="0" smtClean="0"/>
              <a:t>Requires a new application each year with a PIN and ID for homeowners. If taxpayer has no changes to previously filed application, Taxation may apply for them.</a:t>
            </a:r>
          </a:p>
          <a:p>
            <a:r>
              <a:rPr lang="en-US" dirty="0" smtClean="0"/>
              <a:t>Benefit currently paid in last quarter of CY up to $1750 for homeowners and $700 for renters depending on income and age</a:t>
            </a:r>
          </a:p>
          <a:p>
            <a:pPr marL="0" indent="0">
              <a:buNone/>
            </a:pPr>
            <a:endParaRPr lang="en-US" dirty="0" smtClean="0"/>
          </a:p>
        </p:txBody>
      </p:sp>
    </p:spTree>
    <p:extLst>
      <p:ext uri="{BB962C8B-B14F-4D97-AF65-F5344CB8AC3E}">
        <p14:creationId xmlns:p14="http://schemas.microsoft.com/office/powerpoint/2010/main" val="23019304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Legacy Program – </a:t>
            </a:r>
            <a:r>
              <a:rPr lang="en-US" dirty="0"/>
              <a:t>S</a:t>
            </a:r>
            <a:r>
              <a:rPr lang="en-US" dirty="0" smtClean="0"/>
              <a:t>enior Freeze PTR</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Senior homeowners only</a:t>
            </a:r>
          </a:p>
          <a:p>
            <a:r>
              <a:rPr lang="en-US" dirty="0" smtClean="0"/>
              <a:t>Qualified seniors are able to freeze property taxes when they first qualify. This is referred to as a base year</a:t>
            </a:r>
          </a:p>
          <a:p>
            <a:r>
              <a:rPr lang="en-US" dirty="0" smtClean="0"/>
              <a:t>First time applicants must qualify for two consecutive years</a:t>
            </a:r>
          </a:p>
          <a:p>
            <a:r>
              <a:rPr lang="en-US" dirty="0" smtClean="0"/>
              <a:t>2024 benefit will be based on 2022 and 2023 tax years</a:t>
            </a:r>
          </a:p>
          <a:p>
            <a:pPr lvl="1"/>
            <a:r>
              <a:rPr lang="en-US" dirty="0" smtClean="0"/>
              <a:t>Income threshold now $150,000 + owned and resided in the homestead for three years</a:t>
            </a:r>
          </a:p>
          <a:p>
            <a:pPr lvl="1"/>
            <a:r>
              <a:rPr lang="en-US" dirty="0" smtClean="0"/>
              <a:t>Income threshold indexes annually</a:t>
            </a:r>
          </a:p>
          <a:p>
            <a:r>
              <a:rPr lang="en-US" dirty="0" smtClean="0"/>
              <a:t>Requires an annual, mostly paper application that includes verification of income and proof of payment of property taxes</a:t>
            </a:r>
          </a:p>
          <a:p>
            <a:r>
              <a:rPr lang="en-US" dirty="0" smtClean="0"/>
              <a:t>Income requirement is tied to the PAAD program and generally includes income from all sources</a:t>
            </a:r>
          </a:p>
          <a:p>
            <a:r>
              <a:rPr lang="en-US" dirty="0" smtClean="0"/>
              <a:t>Application period starts in February of each year and benefits begin to get paid out by check during July of each year.</a:t>
            </a:r>
          </a:p>
          <a:p>
            <a:pPr lvl="1"/>
            <a:r>
              <a:rPr lang="en-US" dirty="0" smtClean="0"/>
              <a:t>Taxpayer pays their higher property taxes and the State reimburses them for the difference between the current payment and the frozen amount from the base year.</a:t>
            </a:r>
          </a:p>
          <a:p>
            <a:r>
              <a:rPr lang="en-US" u="sng" dirty="0"/>
              <a:t>N.J.S.A</a:t>
            </a:r>
            <a:r>
              <a:rPr lang="en-US" dirty="0"/>
              <a:t>. 54:4-8.71 requires the </a:t>
            </a:r>
            <a:r>
              <a:rPr lang="en-US" dirty="0" smtClean="0"/>
              <a:t>Director </a:t>
            </a:r>
            <a:r>
              <a:rPr lang="en-US" dirty="0"/>
              <a:t>to mail payments to eligible claimants.</a:t>
            </a:r>
            <a:endParaRPr lang="en-US" sz="2400" dirty="0"/>
          </a:p>
          <a:p>
            <a:pPr marL="0" indent="0">
              <a:buNone/>
            </a:pPr>
            <a:endParaRPr lang="en-US" dirty="0" smtClean="0"/>
          </a:p>
          <a:p>
            <a:pPr marL="457200" lvl="1" indent="0">
              <a:buNone/>
            </a:pPr>
            <a:endParaRPr lang="en-US" dirty="0" smtClean="0"/>
          </a:p>
          <a:p>
            <a:pPr lvl="1"/>
            <a:endParaRPr lang="en-US" dirty="0"/>
          </a:p>
        </p:txBody>
      </p:sp>
    </p:spTree>
    <p:extLst>
      <p:ext uri="{BB962C8B-B14F-4D97-AF65-F5344CB8AC3E}">
        <p14:creationId xmlns:p14="http://schemas.microsoft.com/office/powerpoint/2010/main" val="35976827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New program – Stay NJ</a:t>
            </a:r>
            <a:br>
              <a:rPr lang="en-US" dirty="0" smtClean="0"/>
            </a:br>
            <a:r>
              <a:rPr lang="en-US" dirty="0" smtClean="0"/>
              <a:t>(P.L. 2023, CH.75)</a:t>
            </a:r>
            <a:endParaRPr lang="en-US" dirty="0"/>
          </a:p>
        </p:txBody>
      </p:sp>
      <p:sp>
        <p:nvSpPr>
          <p:cNvPr id="3" name="Content Placeholder 2"/>
          <p:cNvSpPr>
            <a:spLocks noGrp="1"/>
          </p:cNvSpPr>
          <p:nvPr>
            <p:ph idx="1"/>
          </p:nvPr>
        </p:nvSpPr>
        <p:spPr/>
        <p:txBody>
          <a:bodyPr>
            <a:normAutofit/>
          </a:bodyPr>
          <a:lstStyle/>
          <a:p>
            <a:r>
              <a:rPr lang="en-US" dirty="0" smtClean="0"/>
              <a:t>Creates a new property tax relief program called Stay NJ</a:t>
            </a:r>
          </a:p>
          <a:p>
            <a:pPr lvl="1"/>
            <a:r>
              <a:rPr lang="en-US" dirty="0" smtClean="0"/>
              <a:t>Maximum benefit - credit equal to up to 50% of property taxes or $6500</a:t>
            </a:r>
            <a:endParaRPr lang="en-US" dirty="0"/>
          </a:p>
          <a:p>
            <a:pPr lvl="2"/>
            <a:r>
              <a:rPr lang="en-US" dirty="0" smtClean="0"/>
              <a:t>Seniors only (65 years of age as of 7/1/2024)</a:t>
            </a:r>
          </a:p>
          <a:p>
            <a:pPr lvl="2"/>
            <a:r>
              <a:rPr lang="en-US" dirty="0" smtClean="0"/>
              <a:t>Earned NJ income of less than $500,000</a:t>
            </a:r>
          </a:p>
          <a:p>
            <a:pPr lvl="2"/>
            <a:r>
              <a:rPr lang="en-US" dirty="0" smtClean="0"/>
              <a:t>Owned a NJ home as a principal residence as of 7/1/2024</a:t>
            </a:r>
          </a:p>
          <a:p>
            <a:pPr lvl="1"/>
            <a:r>
              <a:rPr lang="en-US" dirty="0" smtClean="0"/>
              <a:t>Benefit is applied as a quarterly credit to municipal property taxes effective 1/1/2026 tax year</a:t>
            </a:r>
          </a:p>
          <a:p>
            <a:pPr lvl="1"/>
            <a:r>
              <a:rPr lang="en-US" dirty="0" smtClean="0"/>
              <a:t>Law </a:t>
            </a:r>
            <a:r>
              <a:rPr lang="en-US" b="1" dirty="0" smtClean="0"/>
              <a:t>does not </a:t>
            </a:r>
            <a:r>
              <a:rPr lang="en-US" dirty="0" smtClean="0"/>
              <a:t>eliminate the two existing property tax relief programs</a:t>
            </a:r>
          </a:p>
          <a:p>
            <a:pPr lvl="2"/>
            <a:r>
              <a:rPr lang="en-US" dirty="0" smtClean="0"/>
              <a:t>Senior Freeze and ANCHOR</a:t>
            </a:r>
          </a:p>
          <a:p>
            <a:pPr lvl="1"/>
            <a:r>
              <a:rPr lang="en-US" dirty="0" smtClean="0"/>
              <a:t>Law requires a comparison of benefits under the two legacy programs compared to Stay NJ. The higher calculated benefit is approved. </a:t>
            </a:r>
            <a:endParaRPr lang="en-US" dirty="0">
              <a:solidFill>
                <a:srgbClr val="FF0000"/>
              </a:solidFill>
            </a:endParaRPr>
          </a:p>
        </p:txBody>
      </p:sp>
    </p:spTree>
    <p:extLst>
      <p:ext uri="{BB962C8B-B14F-4D97-AF65-F5344CB8AC3E}">
        <p14:creationId xmlns:p14="http://schemas.microsoft.com/office/powerpoint/2010/main" val="4106909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program – </a:t>
            </a:r>
            <a:r>
              <a:rPr lang="en-US" dirty="0" smtClean="0"/>
              <a:t>Stay </a:t>
            </a:r>
            <a:r>
              <a:rPr lang="en-US" dirty="0"/>
              <a:t>NJ</a:t>
            </a:r>
            <a:br>
              <a:rPr lang="en-US" dirty="0"/>
            </a:br>
            <a:r>
              <a:rPr lang="en-US" dirty="0"/>
              <a:t>(P.L. 2023, CH.75)</a:t>
            </a:r>
          </a:p>
        </p:txBody>
      </p:sp>
      <p:sp>
        <p:nvSpPr>
          <p:cNvPr id="3" name="Content Placeholder 2"/>
          <p:cNvSpPr>
            <a:spLocks noGrp="1"/>
          </p:cNvSpPr>
          <p:nvPr>
            <p:ph idx="1"/>
          </p:nvPr>
        </p:nvSpPr>
        <p:spPr/>
        <p:txBody>
          <a:bodyPr>
            <a:normAutofit fontScale="92500" lnSpcReduction="20000"/>
          </a:bodyPr>
          <a:lstStyle/>
          <a:p>
            <a:r>
              <a:rPr lang="en-US" dirty="0" smtClean="0"/>
              <a:t>Effective 1/1/2026 - funding would be included in the FY2026 (7/1/25) state budget (six month impact). Additionally, the enabling legislation requires annual appropriations for FY2024 and FY2025 held in “escrow”</a:t>
            </a:r>
          </a:p>
          <a:p>
            <a:r>
              <a:rPr lang="en-US" dirty="0" smtClean="0"/>
              <a:t>Stay NJ pre-requisites for funding in any given year…</a:t>
            </a:r>
          </a:p>
          <a:p>
            <a:pPr lvl="1"/>
            <a:r>
              <a:rPr lang="en-US" dirty="0" smtClean="0"/>
              <a:t>Full funding of K-12 education</a:t>
            </a:r>
          </a:p>
          <a:p>
            <a:pPr lvl="1"/>
            <a:r>
              <a:rPr lang="en-US" dirty="0" smtClean="0"/>
              <a:t>Full funding of $250 property tax </a:t>
            </a:r>
            <a:r>
              <a:rPr lang="en-US" dirty="0" smtClean="0"/>
              <a:t>deduction for veterans and $250 property tax deduction for senior citizens and disabled persons</a:t>
            </a:r>
            <a:endParaRPr lang="en-US" dirty="0" smtClean="0"/>
          </a:p>
          <a:p>
            <a:pPr lvl="1"/>
            <a:r>
              <a:rPr lang="en-US" dirty="0" smtClean="0"/>
              <a:t>Full funding of the contributions to the retirement systems</a:t>
            </a:r>
          </a:p>
          <a:p>
            <a:pPr lvl="1"/>
            <a:r>
              <a:rPr lang="en-US" dirty="0" smtClean="0"/>
              <a:t>Budget surplus of 12%</a:t>
            </a:r>
          </a:p>
          <a:p>
            <a:r>
              <a:rPr lang="en-US" dirty="0" smtClean="0"/>
              <a:t>If the above are not met, Stay NJ is not funded.</a:t>
            </a:r>
          </a:p>
          <a:p>
            <a:r>
              <a:rPr lang="en-US" dirty="0" smtClean="0"/>
              <a:t>This requirement would prohibit Stay NJ from being operationalized in a given year but the two legacy programs would remain (subject to appropriation)</a:t>
            </a:r>
            <a:endParaRPr lang="en-US" dirty="0"/>
          </a:p>
        </p:txBody>
      </p:sp>
    </p:spTree>
    <p:extLst>
      <p:ext uri="{BB962C8B-B14F-4D97-AF65-F5344CB8AC3E}">
        <p14:creationId xmlns:p14="http://schemas.microsoft.com/office/powerpoint/2010/main" val="40308145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Stay NJ Administrative Requirements </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dirty="0" smtClean="0"/>
              <a:t>Creation of a task force </a:t>
            </a:r>
          </a:p>
          <a:p>
            <a:pPr>
              <a:buFont typeface="Wingdings" panose="05000000000000000000" pitchFamily="2" charset="2"/>
              <a:buChar char="ü"/>
            </a:pPr>
            <a:r>
              <a:rPr lang="en-US" dirty="0" smtClean="0"/>
              <a:t>Appointment of an executive </a:t>
            </a:r>
            <a:r>
              <a:rPr lang="en-US" dirty="0"/>
              <a:t>d</a:t>
            </a:r>
            <a:r>
              <a:rPr lang="en-US" dirty="0" smtClean="0"/>
              <a:t>irector to the </a:t>
            </a:r>
            <a:r>
              <a:rPr lang="en-US" dirty="0"/>
              <a:t>t</a:t>
            </a:r>
            <a:r>
              <a:rPr lang="en-US" dirty="0" smtClean="0"/>
              <a:t>ask force</a:t>
            </a:r>
          </a:p>
          <a:p>
            <a:r>
              <a:rPr lang="en-US" dirty="0" smtClean="0"/>
              <a:t>Development of a combined single application to meet the requirements of the three property tax relief programs</a:t>
            </a:r>
          </a:p>
          <a:p>
            <a:r>
              <a:rPr lang="en-US" dirty="0" smtClean="0"/>
              <a:t>Quarterly activity reports and final report with recommendations by May 30, 2024</a:t>
            </a:r>
          </a:p>
          <a:p>
            <a:pPr marL="457200" lvl="1" indent="0">
              <a:buNone/>
            </a:pPr>
            <a:endParaRPr lang="en-US" dirty="0"/>
          </a:p>
        </p:txBody>
      </p:sp>
    </p:spTree>
    <p:extLst>
      <p:ext uri="{BB962C8B-B14F-4D97-AF65-F5344CB8AC3E}">
        <p14:creationId xmlns:p14="http://schemas.microsoft.com/office/powerpoint/2010/main" val="7356146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a:t>
            </a:r>
            <a:r>
              <a:rPr lang="en-US" dirty="0"/>
              <a:t>t</a:t>
            </a:r>
            <a:r>
              <a:rPr lang="en-US" dirty="0" smtClean="0"/>
              <a:t>ask force - P.L</a:t>
            </a:r>
            <a:r>
              <a:rPr lang="en-US" dirty="0"/>
              <a:t>. 2023, CH 75; 18.a.</a:t>
            </a:r>
            <a:r>
              <a:rPr lang="en-US" sz="1800" dirty="0"/>
              <a:t/>
            </a:r>
            <a:br>
              <a:rPr lang="en-US" sz="1800" dirty="0"/>
            </a:br>
            <a:endParaRPr lang="en-US" sz="1800" dirty="0"/>
          </a:p>
        </p:txBody>
      </p:sp>
      <p:sp>
        <p:nvSpPr>
          <p:cNvPr id="3" name="Content Placeholder 2"/>
          <p:cNvSpPr>
            <a:spLocks noGrp="1"/>
          </p:cNvSpPr>
          <p:nvPr>
            <p:ph idx="1"/>
          </p:nvPr>
        </p:nvSpPr>
        <p:spPr/>
        <p:txBody>
          <a:bodyPr>
            <a:normAutofit fontScale="92500" lnSpcReduction="10000"/>
          </a:bodyPr>
          <a:lstStyle/>
          <a:p>
            <a:r>
              <a:rPr lang="en-US" dirty="0"/>
              <a:t>D</a:t>
            </a:r>
            <a:r>
              <a:rPr lang="en-US" dirty="0" smtClean="0"/>
              <a:t>evelop </a:t>
            </a:r>
            <a:r>
              <a:rPr lang="en-US" dirty="0"/>
              <a:t>recommendations for establishing and funding uniform property tax </a:t>
            </a:r>
            <a:r>
              <a:rPr lang="en-US" dirty="0" smtClean="0"/>
              <a:t>relief.</a:t>
            </a:r>
            <a:r>
              <a:rPr lang="en-US" dirty="0"/>
              <a:t>  </a:t>
            </a:r>
            <a:endParaRPr lang="en-US" dirty="0" smtClean="0"/>
          </a:p>
          <a:p>
            <a:r>
              <a:rPr lang="en-US" dirty="0" smtClean="0"/>
              <a:t>Present </a:t>
            </a:r>
            <a:r>
              <a:rPr lang="en-US" dirty="0"/>
              <a:t>to the Governor and the Legislature, no later than May 30, 2024, a report containing recommendations about how to restructure, and consolidate, the various property tax relief programs into one, streamlined, property tax relief </a:t>
            </a:r>
            <a:r>
              <a:rPr lang="en-US" dirty="0" smtClean="0"/>
              <a:t>program. </a:t>
            </a:r>
          </a:p>
          <a:p>
            <a:r>
              <a:rPr lang="en-US" dirty="0" smtClean="0"/>
              <a:t>The </a:t>
            </a:r>
            <a:r>
              <a:rPr lang="en-US" dirty="0"/>
              <a:t>report shall include recommendations concerning system improvements that both the State and local government units would need to implement the Stay NJ property tax credit program and the funding required to establish and maintain such system improvements.  </a:t>
            </a:r>
            <a:endParaRPr lang="en-US" dirty="0" smtClean="0"/>
          </a:p>
          <a:p>
            <a:r>
              <a:rPr lang="en-US" dirty="0" smtClean="0"/>
              <a:t>The </a:t>
            </a:r>
            <a:r>
              <a:rPr lang="en-US" dirty="0"/>
              <a:t>task force shall provide recommendations that have a target implementation date of January 1, 2026.</a:t>
            </a:r>
          </a:p>
        </p:txBody>
      </p:sp>
    </p:spTree>
    <p:extLst>
      <p:ext uri="{BB962C8B-B14F-4D97-AF65-F5344CB8AC3E}">
        <p14:creationId xmlns:p14="http://schemas.microsoft.com/office/powerpoint/2010/main" val="37787887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Report </a:t>
            </a:r>
            <a:endParaRPr lang="en-US" dirty="0"/>
          </a:p>
        </p:txBody>
      </p:sp>
      <p:sp>
        <p:nvSpPr>
          <p:cNvPr id="3" name="Content Placeholder 2"/>
          <p:cNvSpPr>
            <a:spLocks noGrp="1"/>
          </p:cNvSpPr>
          <p:nvPr>
            <p:ph idx="1"/>
          </p:nvPr>
        </p:nvSpPr>
        <p:spPr/>
        <p:txBody>
          <a:bodyPr>
            <a:normAutofit lnSpcReduction="10000"/>
          </a:bodyPr>
          <a:lstStyle/>
          <a:p>
            <a:r>
              <a:rPr lang="en-US" dirty="0" smtClean="0"/>
              <a:t>May 30, 2024 report to the Governor and the Legislature detailing the </a:t>
            </a:r>
            <a:r>
              <a:rPr lang="en-US" dirty="0"/>
              <a:t>t</a:t>
            </a:r>
            <a:r>
              <a:rPr lang="en-US" dirty="0" smtClean="0"/>
              <a:t>ask force’s recommendations, including any recommendations for legislative or regulatory action that are necessary to effectuate the recommendations.</a:t>
            </a:r>
          </a:p>
          <a:p>
            <a:pPr lvl="1"/>
            <a:r>
              <a:rPr lang="en-US" dirty="0" smtClean="0"/>
              <a:t>Legislature and Executive shall consider the </a:t>
            </a:r>
            <a:r>
              <a:rPr lang="en-US" dirty="0"/>
              <a:t>t</a:t>
            </a:r>
            <a:r>
              <a:rPr lang="en-US" dirty="0" smtClean="0"/>
              <a:t>ask force’s recommendations and have until 90 days prior to July 1, 2025 to enact any required legislation. If the deadline is not met, Stay NJ and the combined single application is delayed. </a:t>
            </a:r>
          </a:p>
          <a:p>
            <a:r>
              <a:rPr lang="en-US" dirty="0" smtClean="0"/>
              <a:t>Deferral/Delay of Stay NJ may occur if…</a:t>
            </a:r>
          </a:p>
          <a:p>
            <a:pPr lvl="1"/>
            <a:r>
              <a:rPr lang="en-US" dirty="0" smtClean="0"/>
              <a:t>Funding pre-requisites are not met. Stay NJ cannot obstruct full funding of the pre-requisites.</a:t>
            </a:r>
          </a:p>
          <a:p>
            <a:pPr lvl="1"/>
            <a:r>
              <a:rPr lang="en-US" dirty="0" smtClean="0"/>
              <a:t>Necessary legislation to effectively implement the program is not enacted.</a:t>
            </a:r>
            <a:endParaRPr lang="en-US" dirty="0"/>
          </a:p>
        </p:txBody>
      </p:sp>
    </p:spTree>
    <p:extLst>
      <p:ext uri="{BB962C8B-B14F-4D97-AF65-F5344CB8AC3E}">
        <p14:creationId xmlns:p14="http://schemas.microsoft.com/office/powerpoint/2010/main" val="3778109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p:txBody>
          <a:bodyPr>
            <a:normAutofit/>
          </a:bodyPr>
          <a:lstStyle/>
          <a:p>
            <a:r>
              <a:rPr lang="en-US" sz="3200" dirty="0" smtClean="0"/>
              <a:t>Areas to focus on…</a:t>
            </a:r>
          </a:p>
          <a:p>
            <a:pPr lvl="1"/>
            <a:r>
              <a:rPr lang="en-US" sz="3200" dirty="0" smtClean="0"/>
              <a:t>Payment method </a:t>
            </a:r>
            <a:r>
              <a:rPr lang="en-US" sz="3200" dirty="0"/>
              <a:t>(Stay NJ v. ANCHOR and Senior Freeze</a:t>
            </a:r>
            <a:r>
              <a:rPr lang="en-US" sz="3200" dirty="0" smtClean="0"/>
              <a:t>)</a:t>
            </a:r>
          </a:p>
          <a:p>
            <a:pPr lvl="1"/>
            <a:r>
              <a:rPr lang="en-US" sz="3200" dirty="0" smtClean="0"/>
              <a:t>Program year </a:t>
            </a:r>
            <a:r>
              <a:rPr lang="en-US" sz="3200" dirty="0"/>
              <a:t>(ANCHOR v. Stay NJ and Senior Freeze</a:t>
            </a:r>
            <a:r>
              <a:rPr lang="en-US" sz="3200" dirty="0" smtClean="0"/>
              <a:t>)</a:t>
            </a:r>
            <a:endParaRPr lang="en-US" sz="3200" dirty="0"/>
          </a:p>
          <a:p>
            <a:pPr lvl="1"/>
            <a:r>
              <a:rPr lang="en-US" sz="3200" dirty="0" smtClean="0"/>
              <a:t>Definition of income </a:t>
            </a:r>
            <a:r>
              <a:rPr lang="en-US" sz="3200" dirty="0"/>
              <a:t>(Senior Freeze v. ANCHOR and Stay NJ</a:t>
            </a:r>
            <a:r>
              <a:rPr lang="en-US" sz="3200" dirty="0" smtClean="0"/>
              <a:t>)</a:t>
            </a:r>
          </a:p>
          <a:p>
            <a:pPr lvl="1"/>
            <a:r>
              <a:rPr lang="en-US" sz="3200" dirty="0" smtClean="0"/>
              <a:t>Alignment with Senior Freeze in year one</a:t>
            </a:r>
          </a:p>
          <a:p>
            <a:pPr lvl="1"/>
            <a:r>
              <a:rPr lang="en-US" sz="3200" dirty="0" smtClean="0"/>
              <a:t>Expected local </a:t>
            </a:r>
            <a:r>
              <a:rPr lang="en-US" sz="3200" dirty="0"/>
              <a:t>g</a:t>
            </a:r>
            <a:r>
              <a:rPr lang="en-US" sz="3200" dirty="0" smtClean="0"/>
              <a:t>overnment </a:t>
            </a:r>
            <a:r>
              <a:rPr lang="en-US" sz="3200" dirty="0"/>
              <a:t>i</a:t>
            </a:r>
            <a:r>
              <a:rPr lang="en-US" sz="3200" dirty="0" smtClean="0"/>
              <a:t>ssues</a:t>
            </a:r>
          </a:p>
          <a:p>
            <a:pPr marL="457200" lvl="1" indent="0">
              <a:buNone/>
            </a:pPr>
            <a:endParaRPr lang="en-US" dirty="0"/>
          </a:p>
        </p:txBody>
      </p:sp>
    </p:spTree>
    <p:extLst>
      <p:ext uri="{BB962C8B-B14F-4D97-AF65-F5344CB8AC3E}">
        <p14:creationId xmlns:p14="http://schemas.microsoft.com/office/powerpoint/2010/main" val="40021973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2285</TotalTime>
  <Words>1375</Words>
  <Application>Microsoft Office PowerPoint</Application>
  <PresentationFormat>Widescreen</PresentationFormat>
  <Paragraphs>127</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Wingdings</vt:lpstr>
      <vt:lpstr>Office Theme</vt:lpstr>
      <vt:lpstr>Stay NJ</vt:lpstr>
      <vt:lpstr>Legacy Program - ANCHOR</vt:lpstr>
      <vt:lpstr>Legacy Program – Senior Freeze PTR</vt:lpstr>
      <vt:lpstr>New program – Stay NJ (P.L. 2023, CH.75)</vt:lpstr>
      <vt:lpstr>New program – Stay NJ (P.L. 2023, CH.75)</vt:lpstr>
      <vt:lpstr>Stay NJ Administrative Requirements </vt:lpstr>
      <vt:lpstr>Role of task force - P.L. 2023, CH 75; 18.a. </vt:lpstr>
      <vt:lpstr>Final Report </vt:lpstr>
      <vt:lpstr>Challenges</vt:lpstr>
      <vt:lpstr>Program Differences</vt:lpstr>
      <vt:lpstr>Stay NJ Payment Requirements</vt:lpstr>
      <vt:lpstr>Stay NJ Implementation and Alignment with Senior Freeze</vt:lpstr>
      <vt:lpstr>Stay NJ Implementation Timeline – Year One</vt:lpstr>
      <vt:lpstr>Expected Local Government Issues (related to credits)</vt:lpstr>
    </vt:vector>
  </TitlesOfParts>
  <Company>Division of Revenue and Enterprise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Stay NJ</dc:title>
  <dc:creator>David Ridolfino</dc:creator>
  <cp:lastModifiedBy>David Ridolfino</cp:lastModifiedBy>
  <cp:revision>99</cp:revision>
  <cp:lastPrinted>2023-12-20T17:47:53Z</cp:lastPrinted>
  <dcterms:created xsi:type="dcterms:W3CDTF">2023-11-28T18:36:10Z</dcterms:created>
  <dcterms:modified xsi:type="dcterms:W3CDTF">2023-12-21T11:28:54Z</dcterms:modified>
</cp:coreProperties>
</file>